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87"/>
  </p:notesMasterIdLst>
  <p:sldIdLst>
    <p:sldId id="256" r:id="rId2"/>
    <p:sldId id="257" r:id="rId3"/>
    <p:sldId id="258" r:id="rId4"/>
    <p:sldId id="266" r:id="rId5"/>
    <p:sldId id="260" r:id="rId6"/>
    <p:sldId id="278" r:id="rId7"/>
    <p:sldId id="264" r:id="rId8"/>
    <p:sldId id="269" r:id="rId9"/>
    <p:sldId id="262" r:id="rId10"/>
    <p:sldId id="299" r:id="rId11"/>
    <p:sldId id="292" r:id="rId12"/>
    <p:sldId id="259" r:id="rId13"/>
    <p:sldId id="294" r:id="rId14"/>
    <p:sldId id="295" r:id="rId15"/>
    <p:sldId id="263" r:id="rId16"/>
    <p:sldId id="296" r:id="rId17"/>
    <p:sldId id="297" r:id="rId18"/>
    <p:sldId id="357" r:id="rId19"/>
    <p:sldId id="268" r:id="rId20"/>
    <p:sldId id="270" r:id="rId21"/>
    <p:sldId id="298" r:id="rId22"/>
    <p:sldId id="272" r:id="rId23"/>
    <p:sldId id="273" r:id="rId24"/>
    <p:sldId id="274" r:id="rId25"/>
    <p:sldId id="358" r:id="rId26"/>
    <p:sldId id="300" r:id="rId27"/>
    <p:sldId id="301" r:id="rId28"/>
    <p:sldId id="302" r:id="rId29"/>
    <p:sldId id="279" r:id="rId30"/>
    <p:sldId id="303" r:id="rId31"/>
    <p:sldId id="304" r:id="rId32"/>
    <p:sldId id="305" r:id="rId33"/>
    <p:sldId id="306" r:id="rId34"/>
    <p:sldId id="307" r:id="rId35"/>
    <p:sldId id="265" r:id="rId36"/>
    <p:sldId id="308" r:id="rId37"/>
    <p:sldId id="309" r:id="rId38"/>
    <p:sldId id="267" r:id="rId39"/>
    <p:sldId id="310" r:id="rId40"/>
    <p:sldId id="311" r:id="rId41"/>
    <p:sldId id="312" r:id="rId42"/>
    <p:sldId id="361" r:id="rId43"/>
    <p:sldId id="314" r:id="rId44"/>
    <p:sldId id="315" r:id="rId45"/>
    <p:sldId id="275" r:id="rId46"/>
    <p:sldId id="276" r:id="rId47"/>
    <p:sldId id="277" r:id="rId48"/>
    <p:sldId id="316" r:id="rId49"/>
    <p:sldId id="317" r:id="rId50"/>
    <p:sldId id="359" r:id="rId51"/>
    <p:sldId id="320" r:id="rId52"/>
    <p:sldId id="321" r:id="rId53"/>
    <p:sldId id="322" r:id="rId54"/>
    <p:sldId id="323" r:id="rId55"/>
    <p:sldId id="324" r:id="rId56"/>
    <p:sldId id="325" r:id="rId57"/>
    <p:sldId id="293"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60" r:id="rId71"/>
    <p:sldId id="362" r:id="rId72"/>
    <p:sldId id="341" r:id="rId73"/>
    <p:sldId id="342" r:id="rId74"/>
    <p:sldId id="343" r:id="rId75"/>
    <p:sldId id="344" r:id="rId76"/>
    <p:sldId id="345" r:id="rId77"/>
    <p:sldId id="346" r:id="rId78"/>
    <p:sldId id="347" r:id="rId79"/>
    <p:sldId id="348" r:id="rId80"/>
    <p:sldId id="350" r:id="rId81"/>
    <p:sldId id="351" r:id="rId82"/>
    <p:sldId id="352" r:id="rId83"/>
    <p:sldId id="354" r:id="rId84"/>
    <p:sldId id="355" r:id="rId85"/>
    <p:sldId id="356"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46"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0EBBC-BF24-4C99-9AA1-7E5C1D8F7CCF}" type="datetimeFigureOut">
              <a:rPr lang="en-US" smtClean="0"/>
              <a:t>7/18/2022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7B566-583B-4198-B93C-BD1667E8CA03}" type="slidenum">
              <a:rPr lang="en-US" smtClean="0"/>
              <a:t>‹#›</a:t>
            </a:fld>
            <a:endParaRPr lang="en-US"/>
          </a:p>
        </p:txBody>
      </p:sp>
    </p:spTree>
    <p:extLst>
      <p:ext uri="{BB962C8B-B14F-4D97-AF65-F5344CB8AC3E}">
        <p14:creationId xmlns:p14="http://schemas.microsoft.com/office/powerpoint/2010/main" val="1602598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3F012-DEDE-45C4-B1CB-2894EDA5235A}" type="slidenum">
              <a:rPr lang="en-US" smtClean="0"/>
              <a:t>69</a:t>
            </a:fld>
            <a:endParaRPr lang="en-US"/>
          </a:p>
        </p:txBody>
      </p:sp>
    </p:spTree>
    <p:extLst>
      <p:ext uri="{BB962C8B-B14F-4D97-AF65-F5344CB8AC3E}">
        <p14:creationId xmlns:p14="http://schemas.microsoft.com/office/powerpoint/2010/main" val="360542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98452B-575D-4821-980C-59177A8D129A}"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1962280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98452B-575D-4821-980C-59177A8D129A}"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2856116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98452B-575D-4821-980C-59177A8D129A}"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472738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98452B-575D-4821-980C-59177A8D129A}" type="datetimeFigureOut">
              <a:rPr lang="en-US" smtClean="0"/>
              <a:t>7/18/2022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3477274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98452B-575D-4821-980C-59177A8D129A}"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1966553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198452B-575D-4821-980C-59177A8D129A}" type="datetimeFigureOut">
              <a:rPr lang="en-US" smtClean="0"/>
              <a:t>7/18/2022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254643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198452B-575D-4821-980C-59177A8D129A}" type="datetimeFigureOut">
              <a:rPr lang="en-US" smtClean="0"/>
              <a:t>7/18/2022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1BD20A-B770-44F7-B841-0E4AC7234E5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08775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98452B-575D-4821-980C-59177A8D129A}" type="datetimeFigureOut">
              <a:rPr lang="en-US" smtClean="0"/>
              <a:t>7/18/2022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3119640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8452B-575D-4821-980C-59177A8D129A}" type="datetimeFigureOut">
              <a:rPr lang="en-US" smtClean="0"/>
              <a:t>7/18/2022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1320165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198452B-575D-4821-980C-59177A8D129A}" type="datetimeFigureOut">
              <a:rPr lang="en-US" smtClean="0"/>
              <a:t>7/18/2022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3771781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198452B-575D-4821-980C-59177A8D129A}" type="datetimeFigureOut">
              <a:rPr lang="en-US" smtClean="0"/>
              <a:t>7/18/2022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21BD20A-B770-44F7-B841-0E4AC7234E52}" type="slidenum">
              <a:rPr lang="en-US" smtClean="0"/>
              <a:t>‹#›</a:t>
            </a:fld>
            <a:endParaRPr lang="en-US"/>
          </a:p>
        </p:txBody>
      </p:sp>
    </p:spTree>
    <p:extLst>
      <p:ext uri="{BB962C8B-B14F-4D97-AF65-F5344CB8AC3E}">
        <p14:creationId xmlns:p14="http://schemas.microsoft.com/office/powerpoint/2010/main" val="3664994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198452B-575D-4821-980C-59177A8D129A}" type="datetimeFigureOut">
              <a:rPr lang="en-US" smtClean="0"/>
              <a:t>7/18/2022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21BD20A-B770-44F7-B841-0E4AC7234E52}" type="slidenum">
              <a:rPr lang="en-US" smtClean="0"/>
              <a:t>‹#›</a:t>
            </a:fld>
            <a:endParaRPr lang="en-US"/>
          </a:p>
        </p:txBody>
      </p:sp>
    </p:spTree>
    <p:extLst>
      <p:ext uri="{BB962C8B-B14F-4D97-AF65-F5344CB8AC3E}">
        <p14:creationId xmlns:p14="http://schemas.microsoft.com/office/powerpoint/2010/main" val="8641588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eoi.es/blogs/merme/smartparking/" TargetMode="External"/><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localhost/smartparking/api/carEntry.php?car_plate_number=%7bPlateNumber%7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localhost/smartparking/api/carExit.php?car_plate_number=%7bplateNumber%7d"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lawinsider.com/dictionary/car-parking-slot" TargetMode="External"/><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localhost/smartparking/api/slotEntry.php?slot_number=%7bslotNumber%7d" TargetMode="External"/><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localhost/smartparking/api/slotExit.php?slot_number=%7bslotNumber%7d"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D737169-A213-D769-E964-052D72DB0912}"/>
              </a:ext>
            </a:extLst>
          </p:cNvPr>
          <p:cNvSpPr>
            <a:spLocks noGrp="1"/>
          </p:cNvSpPr>
          <p:nvPr>
            <p:ph type="subTitle" idx="1"/>
          </p:nvPr>
        </p:nvSpPr>
        <p:spPr>
          <a:xfrm>
            <a:off x="598025" y="1548838"/>
            <a:ext cx="10995949" cy="1188119"/>
          </a:xfrm>
        </p:spPr>
        <p:txBody>
          <a:bodyPr>
            <a:noAutofit/>
          </a:bodyPr>
          <a:lstStyle/>
          <a:p>
            <a:r>
              <a:rPr lang="en-US" sz="6600" b="1" dirty="0">
                <a:solidFill>
                  <a:srgbClr val="C00000"/>
                </a:solidFill>
                <a:latin typeface="Algerian" panose="04020705040A02060702" pitchFamily="82" charset="0"/>
              </a:rPr>
              <a:t>SMART PARKING SYSTEM</a:t>
            </a:r>
            <a:endParaRPr lang="en-US" sz="6600" b="1" dirty="0">
              <a:solidFill>
                <a:srgbClr val="C00000"/>
              </a:solidFill>
            </a:endParaRPr>
          </a:p>
        </p:txBody>
      </p:sp>
      <p:pic>
        <p:nvPicPr>
          <p:cNvPr id="11" name="Picture 10">
            <a:extLst>
              <a:ext uri="{FF2B5EF4-FFF2-40B4-BE49-F238E27FC236}">
                <a16:creationId xmlns:a16="http://schemas.microsoft.com/office/drawing/2014/main" id="{A20186BE-825F-EDB7-018D-D06C28E4FD39}"/>
              </a:ext>
            </a:extLst>
          </p:cNvPr>
          <p:cNvPicPr>
            <a:picLocks noChangeAspect="1"/>
          </p:cNvPicPr>
          <p:nvPr/>
        </p:nvPicPr>
        <p:blipFill>
          <a:blip r:embed="rId2"/>
          <a:stretch>
            <a:fillRect/>
          </a:stretch>
        </p:blipFill>
        <p:spPr>
          <a:xfrm>
            <a:off x="9271322" y="42033"/>
            <a:ext cx="2730571" cy="1346930"/>
          </a:xfrm>
          <a:prstGeom prst="rect">
            <a:avLst/>
          </a:prstGeom>
        </p:spPr>
      </p:pic>
      <p:pic>
        <p:nvPicPr>
          <p:cNvPr id="17" name="Picture 2" descr="Detecting vehicle license plates">
            <a:extLst>
              <a:ext uri="{FF2B5EF4-FFF2-40B4-BE49-F238E27FC236}">
                <a16:creationId xmlns:a16="http://schemas.microsoft.com/office/drawing/2014/main" id="{9090326C-EE3D-8B55-0E2C-3C5E9B54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2" y="2858947"/>
            <a:ext cx="3610119" cy="30325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 name="Picture 2" descr="ANPR - MULTIEYE">
            <a:extLst>
              <a:ext uri="{FF2B5EF4-FFF2-40B4-BE49-F238E27FC236}">
                <a16:creationId xmlns:a16="http://schemas.microsoft.com/office/drawing/2014/main" id="{DDAA2C3D-DD5D-278F-D65D-943772538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967" y="2858947"/>
            <a:ext cx="3397762" cy="30325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 name="Picture 2" descr="3,596 Smart Parking Stock Photos, Pictures &amp; Royalty-Free Images - iStock">
            <a:extLst>
              <a:ext uri="{FF2B5EF4-FFF2-40B4-BE49-F238E27FC236}">
                <a16:creationId xmlns:a16="http://schemas.microsoft.com/office/drawing/2014/main" id="{897C0987-3089-3F19-6927-14E9C977F8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855" y="2874141"/>
            <a:ext cx="3397762" cy="30173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E12A742F-4F14-3BB5-E163-8BCD759B72F1}"/>
              </a:ext>
            </a:extLst>
          </p:cNvPr>
          <p:cNvSpPr txBox="1">
            <a:spLocks/>
          </p:cNvSpPr>
          <p:nvPr/>
        </p:nvSpPr>
        <p:spPr>
          <a:xfrm>
            <a:off x="4098841" y="6091672"/>
            <a:ext cx="4836815" cy="523141"/>
          </a:xfrm>
          <a:prstGeom prst="rect">
            <a:avLst/>
          </a:prstGeom>
          <a:noFill/>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en-US" sz="2400" b="1" i="1" dirty="0">
                <a:solidFill>
                  <a:srgbClr val="C00000"/>
                </a:solidFill>
                <a:latin typeface="Times New Roman" panose="02020603050405020304" pitchFamily="18" charset="0"/>
                <a:ea typeface="Calibri" panose="020F0502020204030204" pitchFamily="34" charset="0"/>
              </a:rPr>
              <a:t>ACADEMIC</a:t>
            </a:r>
            <a:r>
              <a:rPr lang="en-US" sz="2400" b="1" i="1" spc="-30" dirty="0">
                <a:solidFill>
                  <a:srgbClr val="C00000"/>
                </a:solidFill>
                <a:latin typeface="Times New Roman" panose="02020603050405020304" pitchFamily="18" charset="0"/>
                <a:ea typeface="Calibri" panose="020F0502020204030204" pitchFamily="34" charset="0"/>
              </a:rPr>
              <a:t> </a:t>
            </a:r>
            <a:r>
              <a:rPr lang="en-US" sz="2400" b="1" i="1" dirty="0">
                <a:solidFill>
                  <a:srgbClr val="C00000"/>
                </a:solidFill>
                <a:latin typeface="Times New Roman" panose="02020603050405020304" pitchFamily="18" charset="0"/>
                <a:ea typeface="Calibri" panose="020F0502020204030204" pitchFamily="34" charset="0"/>
              </a:rPr>
              <a:t>YEAR  </a:t>
            </a:r>
            <a:r>
              <a:rPr lang="en-US" sz="2400" b="1" i="1" dirty="0">
                <a:solidFill>
                  <a:schemeClr val="tx1"/>
                </a:solidFill>
                <a:latin typeface="Times New Roman" panose="02020603050405020304" pitchFamily="18" charset="0"/>
                <a:ea typeface="Calibri" panose="020F0502020204030204" pitchFamily="34" charset="0"/>
              </a:rPr>
              <a:t>2021-2022</a:t>
            </a:r>
            <a:endParaRPr lang="en-US" sz="2400" b="1" dirty="0">
              <a:solidFill>
                <a:schemeClr val="tx1"/>
              </a:solidFill>
            </a:endParaRPr>
          </a:p>
          <a:p>
            <a:pPr algn="l"/>
            <a:r>
              <a:rPr lang="en-US" sz="2400" b="1" dirty="0"/>
              <a:t>       </a:t>
            </a:r>
          </a:p>
        </p:txBody>
      </p:sp>
      <p:pic>
        <p:nvPicPr>
          <p:cNvPr id="14" name="Picture 2">
            <a:extLst>
              <a:ext uri="{FF2B5EF4-FFF2-40B4-BE49-F238E27FC236}">
                <a16:creationId xmlns:a16="http://schemas.microsoft.com/office/drawing/2014/main" id="{A0B4BD45-AF25-521A-6F5E-0281999E37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107" y="102120"/>
            <a:ext cx="2286875" cy="14467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2F557E1-4FC3-3F08-C8E9-B5D4DCF01473}"/>
              </a:ext>
            </a:extLst>
          </p:cNvPr>
          <p:cNvPicPr>
            <a:picLocks noChangeAspect="1"/>
          </p:cNvPicPr>
          <p:nvPr/>
        </p:nvPicPr>
        <p:blipFill>
          <a:blip r:embed="rId2"/>
          <a:stretch>
            <a:fillRect/>
          </a:stretch>
        </p:blipFill>
        <p:spPr>
          <a:xfrm>
            <a:off x="9271322" y="1393"/>
            <a:ext cx="2730571" cy="1346930"/>
          </a:xfrm>
          <a:prstGeom prst="rect">
            <a:avLst/>
          </a:prstGeom>
        </p:spPr>
      </p:pic>
    </p:spTree>
    <p:extLst>
      <p:ext uri="{BB962C8B-B14F-4D97-AF65-F5344CB8AC3E}">
        <p14:creationId xmlns:p14="http://schemas.microsoft.com/office/powerpoint/2010/main" val="156225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 calcmode="lin" valueType="num">
                                      <p:cBhvr>
                                        <p:cTn id="4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2000"/>
                                        <p:tgtEl>
                                          <p:spTgt spid="13"/>
                                        </p:tgtEl>
                                      </p:cBhvr>
                                    </p:animEffect>
                                    <p:anim calcmode="lin" valueType="num">
                                      <p:cBhvr>
                                        <p:cTn id="60" dur="2000" fill="hold"/>
                                        <p:tgtEl>
                                          <p:spTgt spid="13"/>
                                        </p:tgtEl>
                                        <p:attrNameLst>
                                          <p:attrName>ppt_w</p:attrName>
                                        </p:attrNameLst>
                                      </p:cBhvr>
                                      <p:tavLst>
                                        <p:tav tm="0" fmla="#ppt_w*sin(2.5*pi*$)">
                                          <p:val>
                                            <p:fltVal val="0"/>
                                          </p:val>
                                        </p:tav>
                                        <p:tav tm="100000">
                                          <p:val>
                                            <p:fltVal val="1"/>
                                          </p:val>
                                        </p:tav>
                                      </p:tavLst>
                                    </p:anim>
                                    <p:anim calcmode="lin" valueType="num">
                                      <p:cBhvr>
                                        <p:cTn id="6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D30AE-A91C-DADB-BA88-D3FBB9202A21}"/>
              </a:ext>
            </a:extLst>
          </p:cNvPr>
          <p:cNvPicPr>
            <a:picLocks noChangeAspect="1"/>
          </p:cNvPicPr>
          <p:nvPr/>
        </p:nvPicPr>
        <p:blipFill>
          <a:blip r:embed="rId2"/>
          <a:stretch>
            <a:fillRect/>
          </a:stretch>
        </p:blipFill>
        <p:spPr>
          <a:xfrm>
            <a:off x="20320" y="0"/>
            <a:ext cx="12115018" cy="6858000"/>
          </a:xfrm>
          <a:prstGeom prst="rect">
            <a:avLst/>
          </a:prstGeom>
        </p:spPr>
      </p:pic>
      <p:sp>
        <p:nvSpPr>
          <p:cNvPr id="2" name="Title 1">
            <a:extLst>
              <a:ext uri="{FF2B5EF4-FFF2-40B4-BE49-F238E27FC236}">
                <a16:creationId xmlns:a16="http://schemas.microsoft.com/office/drawing/2014/main" id="{D8A06404-3999-E461-8366-5CCA21C5C926}"/>
              </a:ext>
            </a:extLst>
          </p:cNvPr>
          <p:cNvSpPr>
            <a:spLocks noGrp="1"/>
          </p:cNvSpPr>
          <p:nvPr>
            <p:ph type="title"/>
          </p:nvPr>
        </p:nvSpPr>
        <p:spPr>
          <a:xfrm>
            <a:off x="1656080" y="2128266"/>
            <a:ext cx="9682480" cy="2265934"/>
          </a:xfrm>
          <a:noFill/>
          <a:ln>
            <a:noFill/>
          </a:ln>
        </p:spPr>
        <p:txBody>
          <a:bodyPr>
            <a:normAutofit/>
          </a:bodyPr>
          <a:lstStyle/>
          <a:p>
            <a:r>
              <a:rPr lang="en-US" sz="6000" b="1" cap="none" spc="0" dirty="0">
                <a:solidFill>
                  <a:srgbClr val="0070C0"/>
                </a:solidFill>
                <a:latin typeface="Times New Roman" panose="02020603050405020304" pitchFamily="18" charset="0"/>
                <a:ea typeface="+mn-ea"/>
                <a:cs typeface="Times New Roman" panose="02020603050405020304" pitchFamily="18" charset="0"/>
              </a:rPr>
              <a:t>P</a:t>
            </a:r>
            <a:r>
              <a:rPr kumimoji="0" lang="en-US" sz="60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late detection and recognition</a:t>
            </a:r>
            <a:endParaRPr lang="en-US" sz="60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4505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2D13EE-A0C5-F86A-B687-59DEF37A066D}"/>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C0801A-48F2-0FC4-75BA-0FF100DC0C7F}"/>
              </a:ext>
            </a:extLst>
          </p:cNvPr>
          <p:cNvPicPr>
            <a:picLocks noChangeAspect="1"/>
          </p:cNvPicPr>
          <p:nvPr/>
        </p:nvPicPr>
        <p:blipFill>
          <a:blip r:embed="rId2"/>
          <a:stretch>
            <a:fillRect/>
          </a:stretch>
        </p:blipFill>
        <p:spPr>
          <a:xfrm>
            <a:off x="0" y="0"/>
            <a:ext cx="12017716" cy="6858000"/>
          </a:xfrm>
          <a:prstGeom prst="rect">
            <a:avLst/>
          </a:prstGeom>
        </p:spPr>
      </p:pic>
      <p:sp>
        <p:nvSpPr>
          <p:cNvPr id="2" name="Title 1"/>
          <p:cNvSpPr>
            <a:spLocks noGrp="1"/>
          </p:cNvSpPr>
          <p:nvPr>
            <p:ph type="title"/>
          </p:nvPr>
        </p:nvSpPr>
        <p:spPr>
          <a:xfrm>
            <a:off x="3950337" y="79311"/>
            <a:ext cx="4611690" cy="835089"/>
          </a:xfrm>
          <a:noFill/>
          <a:ln>
            <a:noFill/>
          </a:ln>
        </p:spPr>
        <p:txBody>
          <a:bodyPr>
            <a:normAutofit fontScale="90000"/>
          </a:bodyPr>
          <a:lstStyle/>
          <a:p>
            <a:pPr algn="l"/>
            <a:r>
              <a:rPr lang="en-US" sz="6000" dirty="0">
                <a:solidFill>
                  <a:srgbClr val="0070C0"/>
                </a:solidFill>
              </a:rPr>
              <a:t>Ai part</a:t>
            </a:r>
          </a:p>
        </p:txBody>
      </p:sp>
      <p:sp>
        <p:nvSpPr>
          <p:cNvPr id="3" name="Content Placeholder 2"/>
          <p:cNvSpPr>
            <a:spLocks noGrp="1"/>
          </p:cNvSpPr>
          <p:nvPr>
            <p:ph idx="1"/>
          </p:nvPr>
        </p:nvSpPr>
        <p:spPr>
          <a:xfrm>
            <a:off x="19370" y="871791"/>
            <a:ext cx="12017716" cy="5589036"/>
          </a:xfrm>
        </p:spPr>
        <p:txBody>
          <a:bodyPr anchor="t">
            <a:noAutofit/>
          </a:bodyPr>
          <a:lstStyle/>
          <a:p>
            <a:pPr marL="0" marR="0">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The ticketless parking feature:</a:t>
            </a:r>
          </a:p>
          <a:p>
            <a:pPr marL="0" marR="0" indent="0">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Of the entry of the car we capture the photo of the car by the camera then we begin our processing to get the plate number:</a:t>
            </a:r>
          </a:p>
          <a:p>
            <a:pPr marL="342900" marR="0" lvl="0" indent="-342900">
              <a:lnSpc>
                <a:spcPct val="107000"/>
              </a:lnSpc>
              <a:spcBef>
                <a:spcPts val="0"/>
              </a:spcBef>
              <a:spcAft>
                <a:spcPts val="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plate detection </a:t>
            </a:r>
          </a:p>
          <a:p>
            <a:pPr marL="342900" marR="0" lvl="0" indent="-342900">
              <a:lnSpc>
                <a:spcPct val="107000"/>
              </a:lnSpc>
              <a:spcBef>
                <a:spcPts val="0"/>
              </a:spcBef>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Processing of image </a:t>
            </a:r>
          </a:p>
          <a:p>
            <a:pPr marL="0" marR="0" lvl="0" indent="0" algn="ctr">
              <a:lnSpc>
                <a:spcPct val="107000"/>
              </a:lnSpc>
              <a:spcBef>
                <a:spcPts val="0"/>
              </a:spcBef>
              <a:spcAft>
                <a:spcPts val="800"/>
              </a:spcAft>
              <a:buNone/>
            </a:pPr>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1- plate detection</a:t>
            </a:r>
          </a:p>
          <a:p>
            <a:pPr marL="0" marR="0" lvl="0" indent="0">
              <a:lnSpc>
                <a:spcPct val="107000"/>
              </a:lnSpc>
              <a:spcBef>
                <a:spcPts val="0"/>
              </a:spcBef>
              <a:spcAft>
                <a:spcPts val="800"/>
              </a:spcAft>
              <a:buNone/>
            </a:pPr>
            <a:r>
              <a:rPr lang="en-US" sz="2800" b="1" dirty="0">
                <a:latin typeface="Times New Roman" panose="02020603050405020304" pitchFamily="18" charset="0"/>
                <a:ea typeface="Calibri" panose="020F0502020204030204" pitchFamily="34" charset="0"/>
                <a:cs typeface="Times New Roman" panose="02020603050405020304" pitchFamily="18" charset="0"/>
              </a:rPr>
              <a:t>Intro:</a:t>
            </a:r>
            <a:endParaRPr lang="ar-EG" sz="28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We used AI technology to implement it.</a:t>
            </a:r>
          </a:p>
          <a:p>
            <a:pPr marL="0" marR="0" lvl="0" indent="0">
              <a:lnSpc>
                <a:spcPct val="107000"/>
              </a:lnSpc>
              <a:spcBef>
                <a:spcPts val="0"/>
              </a:spcBef>
              <a:spcAft>
                <a:spcPts val="800"/>
              </a:spcAft>
              <a:buNone/>
            </a:pPr>
            <a:r>
              <a:rPr lang="en-US" sz="2800" b="1" dirty="0">
                <a:latin typeface="Times New Roman" panose="02020603050405020304" pitchFamily="18" charset="0"/>
                <a:ea typeface="Calibri" panose="020F0502020204030204" pitchFamily="34" charset="0"/>
                <a:cs typeface="Times New Roman" panose="02020603050405020304" pitchFamily="18" charset="0"/>
              </a:rPr>
              <a:t>AI has many fields we used computer vision principles which is responsible for deriving meaningful information from images. </a:t>
            </a:r>
          </a:p>
          <a:p>
            <a:pPr marL="0" marR="0" lvl="0" indent="0">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Computer vision trains </a:t>
            </a:r>
            <a:r>
              <a:rPr lang="en-US" sz="2800" b="1" dirty="0">
                <a:latin typeface="Times New Roman" panose="02020603050405020304" pitchFamily="18" charset="0"/>
                <a:ea typeface="Calibri" panose="020F0502020204030204" pitchFamily="34" charset="0"/>
                <a:cs typeface="Times New Roman" panose="02020603050405020304" pitchFamily="18" charset="0"/>
              </a:rPr>
              <a:t>machines to perform the function of image detection.</a:t>
            </a:r>
          </a:p>
          <a:p>
            <a:pPr marL="0" marR="0" lvl="0" indent="0">
              <a:lnSpc>
                <a:spcPct val="107000"/>
              </a:lnSpc>
              <a:spcBef>
                <a:spcPts val="0"/>
              </a:spcBef>
              <a:spcAft>
                <a:spcPts val="800"/>
              </a:spcAft>
              <a:buNone/>
            </a:pP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472212-1466-D68C-B6D8-08C76EF1F132}"/>
              </a:ext>
            </a:extLst>
          </p:cNvPr>
          <p:cNvPicPr>
            <a:picLocks noGrp="1" noRot="1" noChangeAspect="1" noMove="1" noResize="1" noEditPoints="1" noAdjustHandles="1" noChangeArrowheads="1" noChangeShapeType="1" noCrop="1"/>
          </p:cNvPicPr>
          <p:nvPr/>
        </p:nvPicPr>
        <p:blipFill>
          <a:blip r:embed="rId2"/>
          <a:stretch>
            <a:fillRect/>
          </a:stretch>
        </p:blipFill>
        <p:spPr>
          <a:xfrm>
            <a:off x="87142" y="0"/>
            <a:ext cx="12017716" cy="6858000"/>
          </a:xfrm>
          <a:prstGeom prst="rect">
            <a:avLst/>
          </a:prstGeom>
        </p:spPr>
      </p:pic>
      <p:sp>
        <p:nvSpPr>
          <p:cNvPr id="3" name="Content Placeholder 2"/>
          <p:cNvSpPr>
            <a:spLocks noGrp="1"/>
          </p:cNvSpPr>
          <p:nvPr>
            <p:ph idx="1"/>
          </p:nvPr>
        </p:nvSpPr>
        <p:spPr>
          <a:xfrm>
            <a:off x="287825" y="203200"/>
            <a:ext cx="6678590" cy="6186025"/>
          </a:xfrm>
        </p:spPr>
        <p:txBody>
          <a:bodyPr anchor="t">
            <a:normAutofit fontScale="25000" lnSpcReduction="20000"/>
          </a:bodyPr>
          <a:lstStyle/>
          <a:p>
            <a:pPr>
              <a:lnSpc>
                <a:spcPct val="170000"/>
              </a:lnSpc>
            </a:pPr>
            <a:r>
              <a:rPr lang="en-US" sz="11100" b="1" dirty="0">
                <a:solidFill>
                  <a:srgbClr val="0070C0"/>
                </a:solidFill>
                <a:latin typeface="Times New Roman" panose="02020603050405020304" pitchFamily="18" charset="0"/>
                <a:cs typeface="Times New Roman" panose="02020603050405020304" pitchFamily="18" charset="0"/>
              </a:rPr>
              <a:t>How computer vision works?</a:t>
            </a:r>
          </a:p>
          <a:p>
            <a:pPr marL="0" indent="0">
              <a:lnSpc>
                <a:spcPct val="120000"/>
              </a:lnSpc>
              <a:buNone/>
            </a:pPr>
            <a:r>
              <a:rPr lang="en-US" sz="9600" b="1" dirty="0">
                <a:latin typeface="Times New Roman" panose="02020603050405020304" pitchFamily="18" charset="0"/>
                <a:cs typeface="Times New Roman" panose="02020603050405020304" pitchFamily="18" charset="0"/>
              </a:rPr>
              <a:t>Computer vision</a:t>
            </a:r>
            <a:r>
              <a:rPr lang="en-US" sz="9600" dirty="0">
                <a:latin typeface="Times New Roman" panose="02020603050405020304" pitchFamily="18" charset="0"/>
                <a:cs typeface="Times New Roman" panose="02020603050405020304" pitchFamily="18" charset="0"/>
              </a:rPr>
              <a:t>:</a:t>
            </a:r>
            <a:endParaRPr lang="en-US" sz="9600" b="1" dirty="0">
              <a:latin typeface="Times New Roman" panose="02020603050405020304" pitchFamily="18" charset="0"/>
              <a:cs typeface="Times New Roman" panose="02020603050405020304" pitchFamily="18" charset="0"/>
            </a:endParaRPr>
          </a:p>
          <a:p>
            <a:pPr marL="0" indent="0">
              <a:lnSpc>
                <a:spcPct val="120000"/>
              </a:lnSpc>
              <a:buNone/>
            </a:pPr>
            <a:r>
              <a:rPr lang="en-US" sz="9600" b="1" dirty="0">
                <a:latin typeface="Times New Roman" panose="02020603050405020304" pitchFamily="18" charset="0"/>
                <a:cs typeface="Times New Roman" panose="02020603050405020304" pitchFamily="18" charset="0"/>
              </a:rPr>
              <a:t>needs at first a lot of data, it runs analyses of data over and over</a:t>
            </a:r>
          </a:p>
          <a:p>
            <a:pPr marL="0" indent="0">
              <a:lnSpc>
                <a:spcPct val="120000"/>
              </a:lnSpc>
              <a:buNone/>
            </a:pPr>
            <a:r>
              <a:rPr lang="en-US" sz="9600" b="1" dirty="0">
                <a:latin typeface="Times New Roman" panose="02020603050405020304" pitchFamily="18" charset="0"/>
                <a:cs typeface="Times New Roman" panose="02020603050405020304" pitchFamily="18" charset="0"/>
              </a:rPr>
              <a:t> until the algorithm is able to recognize images.</a:t>
            </a:r>
          </a:p>
          <a:p>
            <a:pPr>
              <a:lnSpc>
                <a:spcPct val="90000"/>
              </a:lnSpc>
            </a:pPr>
            <a:r>
              <a:rPr lang="en-US" sz="9600" b="1" dirty="0">
                <a:latin typeface="Times New Roman" panose="02020603050405020304" pitchFamily="18" charset="0"/>
                <a:cs typeface="Times New Roman" panose="02020603050405020304" pitchFamily="18" charset="0"/>
              </a:rPr>
              <a:t> Example:</a:t>
            </a:r>
          </a:p>
          <a:p>
            <a:pPr>
              <a:lnSpc>
                <a:spcPct val="90000"/>
              </a:lnSpc>
            </a:pPr>
            <a:r>
              <a:rPr lang="en-US" sz="9600" b="1" dirty="0">
                <a:latin typeface="Times New Roman" panose="02020603050405020304" pitchFamily="18" charset="0"/>
                <a:cs typeface="Times New Roman" panose="02020603050405020304" pitchFamily="18" charset="0"/>
              </a:rPr>
              <a:t> to get car  plate from car image</a:t>
            </a:r>
          </a:p>
          <a:p>
            <a:pPr>
              <a:lnSpc>
                <a:spcPct val="90000"/>
              </a:lnSpc>
            </a:pPr>
            <a:r>
              <a:rPr lang="en-US" sz="9600" b="1" dirty="0">
                <a:latin typeface="Times New Roman" panose="02020603050405020304" pitchFamily="18" charset="0"/>
                <a:cs typeface="Times New Roman" panose="02020603050405020304" pitchFamily="18" charset="0"/>
              </a:rPr>
              <a:t>to do it:</a:t>
            </a:r>
          </a:p>
          <a:p>
            <a:pPr marL="0" indent="0">
              <a:lnSpc>
                <a:spcPct val="120000"/>
              </a:lnSpc>
              <a:buNone/>
            </a:pPr>
            <a:r>
              <a:rPr lang="en-US" sz="9600" b="1" dirty="0">
                <a:latin typeface="Times New Roman" panose="02020603050405020304" pitchFamily="18" charset="0"/>
                <a:cs typeface="Times New Roman" panose="02020603050405020304" pitchFamily="18" charset="0"/>
              </a:rPr>
              <a:t>We use deep learning and neural network it helps a machine learning or deep learning model “look” by breaking images down into pixels that are given tags or labels</a:t>
            </a:r>
            <a:r>
              <a:rPr lang="ar-EG" sz="9600" b="1" dirty="0">
                <a:latin typeface="Times New Roman" panose="02020603050405020304" pitchFamily="18" charset="0"/>
                <a:cs typeface="Times New Roman" panose="02020603050405020304" pitchFamily="18" charset="0"/>
              </a:rPr>
              <a:t>.</a:t>
            </a:r>
            <a:endParaRPr lang="en-US" sz="9600" b="1" dirty="0">
              <a:latin typeface="Times New Roman" panose="02020603050405020304" pitchFamily="18" charset="0"/>
              <a:cs typeface="Times New Roman" panose="02020603050405020304" pitchFamily="18" charset="0"/>
            </a:endParaRPr>
          </a:p>
          <a:p>
            <a:pPr marL="0" indent="0">
              <a:lnSpc>
                <a:spcPct val="120000"/>
              </a:lnSpc>
              <a:buNone/>
            </a:pPr>
            <a:r>
              <a:rPr lang="en-US" sz="9600" b="1" dirty="0">
                <a:latin typeface="Times New Roman" panose="02020603050405020304" pitchFamily="18" charset="0"/>
                <a:cs typeface="Times New Roman" panose="02020603050405020304" pitchFamily="18" charset="0"/>
              </a:rPr>
              <a:t>Why is it hard to recognize something from a photo?</a:t>
            </a:r>
            <a:endParaRPr lang="ar-EG" sz="9600" b="1" dirty="0">
              <a:latin typeface="Times New Roman" panose="02020603050405020304" pitchFamily="18" charset="0"/>
              <a:cs typeface="Times New Roman" panose="02020603050405020304" pitchFamily="18" charset="0"/>
            </a:endParaRPr>
          </a:p>
          <a:p>
            <a:pPr marL="0" indent="0">
              <a:lnSpc>
                <a:spcPct val="90000"/>
              </a:lnSpc>
              <a:buNone/>
            </a:pPr>
            <a:endParaRPr lang="en-US" sz="6200" b="1" dirty="0">
              <a:latin typeface="IBM Plex Sans" panose="020B0503050203000203" pitchFamily="34" charset="0"/>
            </a:endParaRPr>
          </a:p>
          <a:p>
            <a:pPr marL="0" indent="0">
              <a:lnSpc>
                <a:spcPct val="90000"/>
              </a:lnSpc>
              <a:buNone/>
            </a:pPr>
            <a:endParaRPr lang="en-US" sz="1000" b="1" dirty="0">
              <a:latin typeface="IBM Plex Sans" panose="020B0503050203000203" pitchFamily="34" charset="0"/>
            </a:endParaRPr>
          </a:p>
          <a:p>
            <a:pPr marL="0" indent="0">
              <a:lnSpc>
                <a:spcPct val="90000"/>
              </a:lnSpc>
              <a:buNone/>
            </a:pPr>
            <a:endParaRPr lang="en-US" sz="1000" dirty="0"/>
          </a:p>
          <a:p>
            <a:pPr>
              <a:lnSpc>
                <a:spcPct val="90000"/>
              </a:lnSpc>
            </a:pPr>
            <a:endParaRPr lang="en-US" sz="1000" dirty="0"/>
          </a:p>
          <a:p>
            <a:pPr marL="0" indent="0">
              <a:lnSpc>
                <a:spcPct val="90000"/>
              </a:lnSpc>
              <a:buNone/>
            </a:pPr>
            <a:endParaRPr lang="en-US" sz="1000" dirty="0"/>
          </a:p>
        </p:txBody>
      </p:sp>
      <p:pic>
        <p:nvPicPr>
          <p:cNvPr id="4" name="Picture 3" descr="A picture containing graphical user interfac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415" y="203200"/>
            <a:ext cx="4852876" cy="6522720"/>
          </a:xfrm>
          <a:prstGeom prst="roundRect">
            <a:avLst>
              <a:gd name="adj" fmla="val 4380"/>
            </a:avLst>
          </a:prstGeom>
          <a:ln w="38100">
            <a:solidFill>
              <a:srgbClr val="00B0F0"/>
            </a:solidFill>
          </a:ln>
          <a:effectLst>
            <a:innerShdw blurRad="57150" dist="38100" dir="14460000">
              <a:srgbClr val="000000">
                <a:alpha val="70000"/>
              </a:srgbClr>
            </a:inn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512770-64AC-6390-A9B4-A9FB0888DD89}"/>
              </a:ext>
            </a:extLst>
          </p:cNvPr>
          <p:cNvPicPr>
            <a:picLocks noChangeAspect="1"/>
          </p:cNvPicPr>
          <p:nvPr/>
        </p:nvPicPr>
        <p:blipFill>
          <a:blip r:embed="rId2"/>
          <a:stretch>
            <a:fillRect/>
          </a:stretch>
        </p:blipFill>
        <p:spPr>
          <a:xfrm>
            <a:off x="87142" y="0"/>
            <a:ext cx="12017716" cy="6654800"/>
          </a:xfrm>
          <a:prstGeom prst="rect">
            <a:avLst/>
          </a:prstGeom>
        </p:spPr>
      </p:pic>
      <p:sp>
        <p:nvSpPr>
          <p:cNvPr id="2" name="Title 1"/>
          <p:cNvSpPr>
            <a:spLocks noGrp="1"/>
          </p:cNvSpPr>
          <p:nvPr>
            <p:ph type="title"/>
          </p:nvPr>
        </p:nvSpPr>
        <p:spPr>
          <a:xfrm>
            <a:off x="487680" y="264159"/>
            <a:ext cx="6797040" cy="741680"/>
          </a:xfrm>
          <a:noFill/>
          <a:ln>
            <a:noFill/>
          </a:ln>
        </p:spPr>
        <p:txBody>
          <a:bodyPr anchor="b">
            <a:normAutofit fontScale="90000"/>
          </a:bodyPr>
          <a:lstStyle/>
          <a:p>
            <a:pPr>
              <a:lnSpc>
                <a:spcPct val="90000"/>
              </a:lnSpc>
            </a:pPr>
            <a:r>
              <a:rPr lang="en-US" sz="4200" b="1" dirty="0">
                <a:solidFill>
                  <a:srgbClr val="0070C0"/>
                </a:solidFill>
              </a:rPr>
              <a:t>Algorithm we used</a:t>
            </a:r>
            <a:r>
              <a:rPr lang="en-US" sz="4200" dirty="0">
                <a:solidFill>
                  <a:srgbClr val="0070C0"/>
                </a:solidFill>
              </a:rPr>
              <a:t>:</a:t>
            </a:r>
          </a:p>
        </p:txBody>
      </p:sp>
      <p:sp>
        <p:nvSpPr>
          <p:cNvPr id="3" name="Content Placeholder 2"/>
          <p:cNvSpPr>
            <a:spLocks noGrp="1"/>
          </p:cNvSpPr>
          <p:nvPr>
            <p:ph idx="1"/>
          </p:nvPr>
        </p:nvSpPr>
        <p:spPr>
          <a:xfrm>
            <a:off x="325120" y="1005840"/>
            <a:ext cx="6207760" cy="5212080"/>
          </a:xfrm>
        </p:spPr>
        <p:txBody>
          <a:bodyPr>
            <a:normAutofit/>
          </a:bodyPr>
          <a:lstStyle/>
          <a:p>
            <a:pPr marL="0" indent="0">
              <a:buNone/>
            </a:pPr>
            <a:r>
              <a:rPr lang="en-US" sz="3200" b="1" dirty="0" err="1">
                <a:latin typeface="Times New Roman" panose="02020603050405020304" pitchFamily="18" charset="0"/>
                <a:cs typeface="Times New Roman" panose="02020603050405020304" pitchFamily="18" charset="0"/>
              </a:rPr>
              <a:t>Haarcascade</a:t>
            </a:r>
            <a:r>
              <a:rPr lang="en-US" sz="2000" b="1" dirty="0">
                <a:latin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It is an Object Detection Algorithm used to identify faces in an image or a real-time video. </a:t>
            </a:r>
          </a:p>
          <a:p>
            <a:pPr marL="0" indent="0">
              <a:buNone/>
            </a:pPr>
            <a:r>
              <a:rPr lang="en-US" sz="2800" b="1" dirty="0">
                <a:latin typeface="Times New Roman" panose="02020603050405020304" pitchFamily="18" charset="0"/>
                <a:cs typeface="Times New Roman" panose="02020603050405020304" pitchFamily="18" charset="0"/>
              </a:rPr>
              <a:t>1- we load the trained data to it has various of trained data, face detection, smile detection and plate detection.</a:t>
            </a:r>
          </a:p>
          <a:p>
            <a:pPr marL="0" indent="0">
              <a:buNone/>
            </a:pPr>
            <a:r>
              <a:rPr lang="en-US" sz="2800" b="1" dirty="0">
                <a:latin typeface="Times New Roman" panose="02020603050405020304" pitchFamily="18" charset="0"/>
                <a:cs typeface="Times New Roman" panose="02020603050405020304" pitchFamily="18" charset="0"/>
              </a:rPr>
              <a:t>2- the computer is now trained to recognize the plate from the image we upload to it</a:t>
            </a:r>
            <a:r>
              <a:rPr lang="ar-EG" sz="2800" b="1" dirty="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A look in how the algorithm think.</a:t>
            </a:r>
          </a:p>
          <a:p>
            <a:pPr marL="0" indent="0">
              <a:buNone/>
            </a:pPr>
            <a:endParaRPr lang="en-US" sz="2000" b="1" dirty="0">
              <a:latin typeface="Times New Roman" panose="02020603050405020304" pitchFamily="18" charset="0"/>
              <a:cs typeface="Times New Roman" panose="02020603050405020304" pitchFamily="18" charset="0"/>
            </a:endParaRPr>
          </a:p>
        </p:txBody>
      </p:sp>
      <p:pic>
        <p:nvPicPr>
          <p:cNvPr id="4" name="Picture 3" descr="A picture containing person, looking, toothbrush, staring&#10;&#10;Description automatically generated">
            <a:extLst>
              <a:ext uri="{FF2B5EF4-FFF2-40B4-BE49-F238E27FC236}">
                <a16:creationId xmlns:a16="http://schemas.microsoft.com/office/drawing/2014/main" id="{1F395470-176E-321C-9E50-A9AD52A67B71}"/>
              </a:ext>
            </a:extLst>
          </p:cNvPr>
          <p:cNvPicPr>
            <a:picLocks noChangeAspect="1"/>
          </p:cNvPicPr>
          <p:nvPr/>
        </p:nvPicPr>
        <p:blipFill rotWithShape="1">
          <a:blip r:embed="rId3">
            <a:extLst>
              <a:ext uri="{28A0092B-C50C-407E-A947-70E740481C1C}">
                <a14:useLocalDpi xmlns:a14="http://schemas.microsoft.com/office/drawing/2010/main" val="0"/>
              </a:ext>
            </a:extLst>
          </a:blip>
          <a:srcRect l="12155" r="24654" b="-1"/>
          <a:stretch/>
        </p:blipFill>
        <p:spPr>
          <a:xfrm>
            <a:off x="6532880" y="10"/>
            <a:ext cx="565759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C6C105-1D79-74B1-E50F-A4972F093F35}"/>
              </a:ext>
            </a:extLst>
          </p:cNvPr>
          <p:cNvPicPr>
            <a:picLocks noChangeAspect="1"/>
          </p:cNvPicPr>
          <p:nvPr/>
        </p:nvPicPr>
        <p:blipFill>
          <a:blip r:embed="rId2"/>
          <a:stretch>
            <a:fillRect/>
          </a:stretch>
        </p:blipFill>
        <p:spPr>
          <a:xfrm>
            <a:off x="-78761" y="-90640"/>
            <a:ext cx="12104858" cy="6858000"/>
          </a:xfrm>
          <a:prstGeom prst="rect">
            <a:avLst/>
          </a:prstGeom>
        </p:spPr>
      </p:pic>
      <p:sp>
        <p:nvSpPr>
          <p:cNvPr id="2" name="Title 1"/>
          <p:cNvSpPr>
            <a:spLocks noGrp="1"/>
          </p:cNvSpPr>
          <p:nvPr>
            <p:ph type="title"/>
          </p:nvPr>
        </p:nvSpPr>
        <p:spPr>
          <a:xfrm>
            <a:off x="-266216" y="90640"/>
            <a:ext cx="12292313" cy="1504335"/>
          </a:xfrm>
          <a:noFill/>
          <a:ln>
            <a:noFill/>
          </a:ln>
        </p:spPr>
        <p:txBody>
          <a:bodyPr>
            <a:noAutofit/>
          </a:bodyPr>
          <a:lstStyle/>
          <a:p>
            <a:r>
              <a:rPr lang="en-US" sz="4000" b="1" dirty="0">
                <a:solidFill>
                  <a:srgbClr val="0070C0"/>
                </a:solidFill>
                <a:latin typeface="Times New Roman" panose="02020603050405020304" pitchFamily="18" charset="0"/>
                <a:cs typeface="Times New Roman" panose="02020603050405020304" pitchFamily="18" charset="0"/>
              </a:rPr>
              <a:t>Hardware of ticketless parking:</a:t>
            </a:r>
          </a:p>
        </p:txBody>
      </p:sp>
      <p:sp>
        <p:nvSpPr>
          <p:cNvPr id="3" name="Content Placeholder 2"/>
          <p:cNvSpPr>
            <a:spLocks noGrp="1"/>
          </p:cNvSpPr>
          <p:nvPr>
            <p:ph idx="1"/>
          </p:nvPr>
        </p:nvSpPr>
        <p:spPr>
          <a:xfrm>
            <a:off x="165903" y="1319514"/>
            <a:ext cx="6692097" cy="4938411"/>
          </a:xfrm>
        </p:spPr>
        <p:txBody>
          <a:bodyPr anchor="t">
            <a:noAutofit/>
          </a:bodyPr>
          <a:lstStyle/>
          <a:p>
            <a:pPr marL="0" indent="0">
              <a:lnSpc>
                <a:spcPct val="90000"/>
              </a:lnSpc>
              <a:buNone/>
            </a:pPr>
            <a:r>
              <a:rPr lang="en-US" sz="2800" b="1" dirty="0">
                <a:latin typeface="Times New Roman" panose="02020603050405020304" pitchFamily="18" charset="0"/>
                <a:cs typeface="Times New Roman" panose="02020603050405020304" pitchFamily="18" charset="0"/>
              </a:rPr>
              <a:t>1- camera:</a:t>
            </a:r>
          </a:p>
          <a:p>
            <a:pPr marL="0" indent="0">
              <a:lnSpc>
                <a:spcPct val="90000"/>
              </a:lnSpc>
              <a:buNone/>
            </a:pPr>
            <a:r>
              <a:rPr lang="en-US" sz="2800" b="1" dirty="0">
                <a:latin typeface="Times New Roman" panose="02020603050405020304" pitchFamily="18" charset="0"/>
                <a:cs typeface="Times New Roman" panose="02020603050405020304" pitchFamily="18" charset="0"/>
              </a:rPr>
              <a:t>To take pictures of the cars when entering and exiting.</a:t>
            </a:r>
          </a:p>
          <a:p>
            <a:pPr marL="0" indent="0">
              <a:lnSpc>
                <a:spcPct val="90000"/>
              </a:lnSpc>
              <a:buNone/>
            </a:pPr>
            <a:r>
              <a:rPr lang="en-US" sz="2800" b="1" dirty="0">
                <a:latin typeface="Times New Roman" panose="02020603050405020304" pitchFamily="18" charset="0"/>
                <a:cs typeface="Times New Roman" panose="02020603050405020304" pitchFamily="18" charset="0"/>
              </a:rPr>
              <a:t>2- Raspberry pi:</a:t>
            </a:r>
          </a:p>
          <a:p>
            <a:pPr marL="0" indent="0">
              <a:lnSpc>
                <a:spcPct val="90000"/>
              </a:lnSpc>
              <a:buNone/>
            </a:pPr>
            <a:r>
              <a:rPr lang="en-US" sz="2800" b="1" dirty="0">
                <a:latin typeface="Times New Roman" panose="02020603050405020304" pitchFamily="18" charset="0"/>
                <a:cs typeface="Times New Roman" panose="02020603050405020304" pitchFamily="18" charset="0"/>
              </a:rPr>
              <a:t>To run the code on it and connect the cameras.</a:t>
            </a:r>
          </a:p>
          <a:p>
            <a:pPr marL="0" indent="0">
              <a:lnSpc>
                <a:spcPct val="90000"/>
              </a:lnSpc>
              <a:buNone/>
            </a:pPr>
            <a:r>
              <a:rPr lang="en-US" sz="2800" b="1" dirty="0">
                <a:latin typeface="Times New Roman" panose="02020603050405020304" pitchFamily="18" charset="0"/>
                <a:cs typeface="Times New Roman" panose="02020603050405020304" pitchFamily="18" charset="0"/>
              </a:rPr>
              <a:t>How to connect it?</a:t>
            </a:r>
          </a:p>
          <a:p>
            <a:pPr marL="0" indent="0">
              <a:lnSpc>
                <a:spcPct val="90000"/>
              </a:lnSpc>
              <a:buNone/>
            </a:pPr>
            <a:r>
              <a:rPr lang="en-US" sz="2800" b="1" dirty="0">
                <a:latin typeface="Times New Roman" panose="02020603050405020304" pitchFamily="18" charset="0"/>
                <a:cs typeface="Times New Roman" panose="02020603050405020304" pitchFamily="18" charset="0"/>
              </a:rPr>
              <a:t>It needs a power supply and an ethernet jack to connect it to pc.</a:t>
            </a:r>
          </a:p>
          <a:p>
            <a:pPr marL="0" indent="0">
              <a:lnSpc>
                <a:spcPct val="90000"/>
              </a:lnSpc>
              <a:buNone/>
            </a:pPr>
            <a:r>
              <a:rPr lang="en-US" sz="2800" b="1" dirty="0">
                <a:latin typeface="Times New Roman" panose="02020603050405020304" pitchFamily="18" charset="0"/>
                <a:cs typeface="Times New Roman" panose="02020603050405020304" pitchFamily="18" charset="0"/>
              </a:rPr>
              <a:t>PS. We use pc here as a screen for displaying the raspberry pi.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824659" y="325120"/>
            <a:ext cx="4879661" cy="63804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F6236C-9AA0-BEA8-45F2-4017FB0799B1}"/>
              </a:ext>
            </a:extLst>
          </p:cNvPr>
          <p:cNvPicPr>
            <a:picLocks noChangeAspect="1"/>
          </p:cNvPicPr>
          <p:nvPr/>
        </p:nvPicPr>
        <p:blipFill>
          <a:blip r:embed="rId2"/>
          <a:stretch>
            <a:fillRect/>
          </a:stretch>
        </p:blipFill>
        <p:spPr>
          <a:xfrm>
            <a:off x="36576" y="0"/>
            <a:ext cx="12118848" cy="6858000"/>
          </a:xfrm>
          <a:prstGeom prst="rect">
            <a:avLst/>
          </a:prstGeom>
        </p:spPr>
      </p:pic>
      <p:sp useBgFill="1">
        <p:nvSpPr>
          <p:cNvPr id="35"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p:cNvSpPr>
            <a:spLocks noGrp="1" noRot="1" noChangeAspect="1" noMove="1" noResize="1" noEditPoints="1" noAdjustHandles="1" noChangeArrowheads="1" noChangeShapeType="1" noTextEdit="1"/>
          </p:cNvSpPr>
          <p:nvPr/>
        </p:nvSpPr>
        <p:spPr>
          <a:xfrm>
            <a:off x="0" y="1"/>
            <a:ext cx="8143384" cy="6858000"/>
          </a:xfrm>
          <a:custGeom>
            <a:avLst/>
            <a:gdLst>
              <a:gd name="connsiteX0" fmla="*/ 0 w 8143384"/>
              <a:gd name="connsiteY0" fmla="*/ 0 h 6858001"/>
              <a:gd name="connsiteX1" fmla="*/ 3861881 w 8143384"/>
              <a:gd name="connsiteY1" fmla="*/ 0 h 6858001"/>
              <a:gd name="connsiteX2" fmla="*/ 3861881 w 8143384"/>
              <a:gd name="connsiteY2" fmla="*/ 1 h 6858001"/>
              <a:gd name="connsiteX3" fmla="*/ 6963565 w 8143384"/>
              <a:gd name="connsiteY3" fmla="*/ 1 h 6858001"/>
              <a:gd name="connsiteX4" fmla="*/ 6963565 w 8143384"/>
              <a:gd name="connsiteY4" fmla="*/ 0 h 6858001"/>
              <a:gd name="connsiteX5" fmla="*/ 7841583 w 8143384"/>
              <a:gd name="connsiteY5" fmla="*/ 0 h 6858001"/>
              <a:gd name="connsiteX6" fmla="*/ 6994625 w 8143384"/>
              <a:gd name="connsiteY6" fmla="*/ 5258645 h 6858001"/>
              <a:gd name="connsiteX7" fmla="*/ 6994625 w 8143384"/>
              <a:gd name="connsiteY7" fmla="*/ 5263939 h 6858001"/>
              <a:gd name="connsiteX8" fmla="*/ 8143384 w 8143384"/>
              <a:gd name="connsiteY8" fmla="*/ 6858001 h 6858001"/>
              <a:gd name="connsiteX9" fmla="*/ 6994625 w 8143384"/>
              <a:gd name="connsiteY9" fmla="*/ 6858001 h 6858001"/>
              <a:gd name="connsiteX10" fmla="*/ 6643195 w 8143384"/>
              <a:gd name="connsiteY10" fmla="*/ 6858001 h 6858001"/>
              <a:gd name="connsiteX11" fmla="*/ 3861881 w 8143384"/>
              <a:gd name="connsiteY11" fmla="*/ 6858001 h 6858001"/>
              <a:gd name="connsiteX12" fmla="*/ 3739675 w 8143384"/>
              <a:gd name="connsiteY12" fmla="*/ 6858001 h 6858001"/>
              <a:gd name="connsiteX13" fmla="*/ 0 w 8143384"/>
              <a:gd name="connsiteY13"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384" h="6858001">
                <a:moveTo>
                  <a:pt x="0" y="0"/>
                </a:moveTo>
                <a:lnTo>
                  <a:pt x="3861881" y="0"/>
                </a:lnTo>
                <a:lnTo>
                  <a:pt x="3861881" y="1"/>
                </a:lnTo>
                <a:lnTo>
                  <a:pt x="6963565" y="1"/>
                </a:lnTo>
                <a:lnTo>
                  <a:pt x="6963565" y="0"/>
                </a:lnTo>
                <a:lnTo>
                  <a:pt x="7841583" y="0"/>
                </a:lnTo>
                <a:lnTo>
                  <a:pt x="6994625" y="5258645"/>
                </a:lnTo>
                <a:lnTo>
                  <a:pt x="6994625" y="5263939"/>
                </a:lnTo>
                <a:lnTo>
                  <a:pt x="8143384" y="6858001"/>
                </a:lnTo>
                <a:lnTo>
                  <a:pt x="6994625" y="6858001"/>
                </a:lnTo>
                <a:lnTo>
                  <a:pt x="6643195" y="6858001"/>
                </a:lnTo>
                <a:lnTo>
                  <a:pt x="3861881" y="6858001"/>
                </a:lnTo>
                <a:lnTo>
                  <a:pt x="3739675" y="6858001"/>
                </a:lnTo>
                <a:lnTo>
                  <a:pt x="0" y="6858001"/>
                </a:lnTo>
                <a:close/>
              </a:path>
            </a:pathLst>
          </a:custGeom>
          <a:solidFill>
            <a:schemeClr val="bg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p:cNvSpPr>
            <a:spLocks noGrp="1"/>
          </p:cNvSpPr>
          <p:nvPr>
            <p:ph type="subTitle" idx="1"/>
          </p:nvPr>
        </p:nvSpPr>
        <p:spPr>
          <a:xfrm>
            <a:off x="6413589" y="417224"/>
            <a:ext cx="5590015" cy="6023551"/>
          </a:xfrm>
        </p:spPr>
        <p:txBody>
          <a:bodyPr anchor="ctr">
            <a:noAutofit/>
          </a:bodyPr>
          <a:lstStyle/>
          <a:p>
            <a:pPr algn="l"/>
            <a:r>
              <a:rPr lang="en-US" sz="2800" b="1" dirty="0">
                <a:latin typeface="Times New Roman" panose="02020603050405020304" pitchFamily="18" charset="0"/>
                <a:cs typeface="Times New Roman" panose="02020603050405020304" pitchFamily="18" charset="0"/>
              </a:rPr>
              <a:t>Steps for plate detection:</a:t>
            </a:r>
          </a:p>
          <a:p>
            <a:pPr algn="l"/>
            <a:r>
              <a:rPr lang="en-US" sz="2800" b="1" dirty="0">
                <a:latin typeface="Times New Roman" panose="02020603050405020304" pitchFamily="18" charset="0"/>
                <a:cs typeface="Times New Roman" panose="02020603050405020304" pitchFamily="18" charset="0"/>
              </a:rPr>
              <a:t>1- we get a trained data </a:t>
            </a:r>
          </a:p>
          <a:p>
            <a:pPr algn="l"/>
            <a:r>
              <a:rPr lang="en-US" sz="2800" b="1" dirty="0">
                <a:latin typeface="Times New Roman" panose="02020603050405020304" pitchFamily="18" charset="0"/>
                <a:cs typeface="Times New Roman" panose="02020603050405020304" pitchFamily="18" charset="0"/>
              </a:rPr>
              <a:t>2-  we gave it to the function “detect multiscale” to be able to recognize the plate</a:t>
            </a:r>
          </a:p>
          <a:p>
            <a:pPr algn="l"/>
            <a:r>
              <a:rPr lang="en-US" sz="2800" b="1" dirty="0">
                <a:latin typeface="Times New Roman" panose="02020603050405020304" pitchFamily="18" charset="0"/>
                <a:cs typeface="Times New Roman" panose="02020603050405020304" pitchFamily="18" charset="0"/>
              </a:rPr>
              <a:t>3- the function returns an array of plates founded in the frame.</a:t>
            </a:r>
          </a:p>
          <a:p>
            <a:pPr algn="l"/>
            <a:r>
              <a:rPr lang="en-US" sz="2800" b="1" dirty="0">
                <a:latin typeface="Times New Roman" panose="02020603050405020304" pitchFamily="18" charset="0"/>
                <a:cs typeface="Times New Roman" panose="02020603050405020304" pitchFamily="18" charset="0"/>
              </a:rPr>
              <a:t>4- we take the largest plate sorted by the area and this is the plate image.</a:t>
            </a:r>
          </a:p>
          <a:p>
            <a:pPr algn="l"/>
            <a:endParaRPr lang="en-US" sz="2800" b="1" dirty="0">
              <a:latin typeface="Times New Roman" panose="02020603050405020304" pitchFamily="18" charset="0"/>
              <a:cs typeface="Times New Roman" panose="02020603050405020304" pitchFamily="18" charset="0"/>
            </a:endParaRPr>
          </a:p>
          <a:p>
            <a:pPr algn="l"/>
            <a:endParaRPr lang="en-US" sz="2800" b="1" dirty="0">
              <a:latin typeface="Times New Roman" panose="02020603050405020304" pitchFamily="18" charset="0"/>
              <a:cs typeface="Times New Roman" panose="02020603050405020304" pitchFamily="18" charset="0"/>
            </a:endParaRPr>
          </a:p>
        </p:txBody>
      </p:sp>
      <p:pic>
        <p:nvPicPr>
          <p:cNvPr id="4" name="Picture 3" descr="A picture containing graphical user interfac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7" y="1"/>
            <a:ext cx="5976382" cy="6857998"/>
          </a:xfrm>
          <a:prstGeom prst="ellipse">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EACE1F-EDD4-D0FE-EFB2-8192C92CCD98}"/>
              </a:ext>
            </a:extLst>
          </p:cNvPr>
          <p:cNvPicPr>
            <a:picLocks noChangeAspect="1"/>
          </p:cNvPicPr>
          <p:nvPr/>
        </p:nvPicPr>
        <p:blipFill>
          <a:blip r:embed="rId2"/>
          <a:stretch>
            <a:fillRect/>
          </a:stretch>
        </p:blipFill>
        <p:spPr>
          <a:xfrm>
            <a:off x="87142" y="0"/>
            <a:ext cx="12017716" cy="6858000"/>
          </a:xfrm>
          <a:prstGeom prst="rect">
            <a:avLst/>
          </a:prstGeom>
        </p:spPr>
      </p:pic>
      <p:sp>
        <p:nvSpPr>
          <p:cNvPr id="3" name="Content Placeholder 2"/>
          <p:cNvSpPr>
            <a:spLocks noGrp="1"/>
          </p:cNvSpPr>
          <p:nvPr>
            <p:ph idx="1"/>
          </p:nvPr>
        </p:nvSpPr>
        <p:spPr>
          <a:xfrm>
            <a:off x="294640" y="358814"/>
            <a:ext cx="11117998" cy="6232485"/>
          </a:xfrm>
        </p:spPr>
        <p:txBody>
          <a:bodyPr anchor="t">
            <a:normAutofit lnSpcReduction="10000"/>
          </a:bodyPr>
          <a:lstStyle/>
          <a:p>
            <a:pPr marL="0" indent="0">
              <a:buNone/>
            </a:pPr>
            <a:r>
              <a:rPr lang="en-US" sz="5400" b="1" dirty="0">
                <a:solidFill>
                  <a:srgbClr val="0070C0"/>
                </a:solidFill>
                <a:latin typeface="Times New Roman" panose="02020603050405020304" pitchFamily="18" charset="0"/>
                <a:cs typeface="Times New Roman" panose="02020603050405020304" pitchFamily="18" charset="0"/>
              </a:rPr>
              <a:t>Software of the project:</a:t>
            </a:r>
          </a:p>
          <a:p>
            <a:pPr marL="0" indent="0">
              <a:buNone/>
            </a:pPr>
            <a:r>
              <a:rPr lang="en-US" sz="2800" dirty="0">
                <a:latin typeface="Times New Roman" panose="02020603050405020304" pitchFamily="18" charset="0"/>
                <a:cs typeface="Times New Roman" panose="02020603050405020304" pitchFamily="18" charset="0"/>
              </a:rPr>
              <a:t>1- </a:t>
            </a:r>
            <a:r>
              <a:rPr lang="en-US" sz="2800" b="1" dirty="0">
                <a:latin typeface="Times New Roman" panose="02020603050405020304" pitchFamily="18" charset="0"/>
                <a:cs typeface="Times New Roman" panose="02020603050405020304" pitchFamily="18" charset="0"/>
              </a:rPr>
              <a:t>plate recognition:</a:t>
            </a:r>
          </a:p>
          <a:p>
            <a:pPr marL="0" indent="0">
              <a:buNone/>
            </a:pPr>
            <a:r>
              <a:rPr lang="en-US" sz="2800" b="1" dirty="0">
                <a:latin typeface="Times New Roman" panose="02020603050405020304" pitchFamily="18" charset="0"/>
                <a:cs typeface="Times New Roman" panose="02020603050405020304" pitchFamily="18" charset="0"/>
              </a:rPr>
              <a:t>We coded in python and used opencv library for the part of detection.</a:t>
            </a:r>
          </a:p>
          <a:p>
            <a:pPr marL="0" indent="0">
              <a:buNone/>
            </a:pPr>
            <a:r>
              <a:rPr lang="en-US" sz="2800" b="1" dirty="0">
                <a:latin typeface="Times New Roman" panose="02020603050405020304" pitchFamily="18" charset="0"/>
                <a:cs typeface="Times New Roman" panose="02020603050405020304" pitchFamily="18" charset="0"/>
              </a:rPr>
              <a:t>A- we begin taking pictures of the camera frame by frame.</a:t>
            </a:r>
          </a:p>
          <a:p>
            <a:pPr marL="0" indent="0">
              <a:buNone/>
            </a:pPr>
            <a:endParaRPr lang="en-US" sz="2800" b="1" dirty="0">
              <a:latin typeface="Times New Roman" panose="02020603050405020304" pitchFamily="18" charset="0"/>
              <a:cs typeface="Times New Roman" panose="02020603050405020304" pitchFamily="18" charset="0"/>
            </a:endParaRPr>
          </a:p>
          <a:p>
            <a:pPr marL="0" indent="0">
              <a:buNone/>
            </a:pPr>
            <a:r>
              <a:rPr lang="en-US" sz="2800" b="1" dirty="0">
                <a:latin typeface="Times New Roman" panose="02020603050405020304" pitchFamily="18" charset="0"/>
                <a:cs typeface="Times New Roman" panose="02020603050405020304" pitchFamily="18" charset="0"/>
              </a:rPr>
              <a:t>B- started by processing the image:</a:t>
            </a:r>
          </a:p>
          <a:p>
            <a:pPr marL="0" indent="0">
              <a:buNone/>
            </a:pPr>
            <a:r>
              <a:rPr lang="en-US" sz="2800" b="1" dirty="0">
                <a:latin typeface="Times New Roman" panose="02020603050405020304" pitchFamily="18" charset="0"/>
                <a:cs typeface="Times New Roman" panose="02020603050405020304" pitchFamily="18" charset="0"/>
              </a:rPr>
              <a:t>     1- converting it to gray scale</a:t>
            </a:r>
          </a:p>
          <a:p>
            <a:pPr marL="0" indent="0">
              <a:buNone/>
            </a:pPr>
            <a:r>
              <a:rPr lang="en-US" sz="2800" b="1" dirty="0">
                <a:latin typeface="Times New Roman" panose="02020603050405020304" pitchFamily="18" charset="0"/>
                <a:cs typeface="Times New Roman" panose="02020603050405020304" pitchFamily="18" charset="0"/>
              </a:rPr>
              <a:t>     2- resizing the image </a:t>
            </a:r>
          </a:p>
          <a:p>
            <a:pPr marL="0" indent="0">
              <a:spcAft>
                <a:spcPts val="0"/>
              </a:spcAft>
              <a:buNone/>
            </a:pPr>
            <a:r>
              <a:rPr lang="en-US" sz="2800" b="1" dirty="0">
                <a:latin typeface="Times New Roman" panose="02020603050405020304" pitchFamily="18" charset="0"/>
                <a:cs typeface="Times New Roman" panose="02020603050405020304" pitchFamily="18" charset="0"/>
              </a:rPr>
              <a:t>     3- smoothing the image and</a:t>
            </a:r>
          </a:p>
          <a:p>
            <a:pPr marL="0" indent="0">
              <a:spcAft>
                <a:spcPts val="0"/>
              </a:spcAft>
              <a:buNone/>
            </a:pPr>
            <a:r>
              <a:rPr lang="en-US" sz="2800" b="1" dirty="0">
                <a:latin typeface="Times New Roman" panose="02020603050405020304" pitchFamily="18" charset="0"/>
                <a:cs typeface="Times New Roman" panose="02020603050405020304" pitchFamily="18" charset="0"/>
              </a:rPr>
              <a:t>          removing noise.</a:t>
            </a:r>
          </a:p>
          <a:p>
            <a:pPr marL="0" indent="0">
              <a:spcAft>
                <a:spcPts val="0"/>
              </a:spcAft>
              <a:buNone/>
            </a:pPr>
            <a:r>
              <a:rPr lang="en-US" sz="1600" dirty="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1000"/>
                                        <p:tgtEl>
                                          <p:spTgt spid="3">
                                            <p:txEl>
                                              <p:pRg st="10" end="10"/>
                                            </p:txEl>
                                          </p:spTgt>
                                        </p:tgtEl>
                                      </p:cBhvr>
                                    </p:animEffect>
                                    <p:anim calcmode="lin" valueType="num">
                                      <p:cBhvr>
                                        <p:cTn id="7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1A07F6-82F5-DDE8-4827-7832AA2E82FF}"/>
              </a:ext>
            </a:extLst>
          </p:cNvPr>
          <p:cNvPicPr>
            <a:picLocks noChangeAspect="1"/>
          </p:cNvPicPr>
          <p:nvPr/>
        </p:nvPicPr>
        <p:blipFill>
          <a:blip r:embed="rId2"/>
          <a:stretch>
            <a:fillRect/>
          </a:stretch>
        </p:blipFill>
        <p:spPr>
          <a:xfrm>
            <a:off x="1023556" y="278333"/>
            <a:ext cx="10293555" cy="5146123"/>
          </a:xfrm>
          <a:prstGeom prst="rect">
            <a:avLst/>
          </a:prstGeom>
        </p:spPr>
      </p:pic>
      <p:sp>
        <p:nvSpPr>
          <p:cNvPr id="7" name="Title 1">
            <a:extLst>
              <a:ext uri="{FF2B5EF4-FFF2-40B4-BE49-F238E27FC236}">
                <a16:creationId xmlns:a16="http://schemas.microsoft.com/office/drawing/2014/main" id="{7344A8EC-78DB-AA2B-26D7-56E9B090B246}"/>
              </a:ext>
            </a:extLst>
          </p:cNvPr>
          <p:cNvSpPr>
            <a:spLocks noGrp="1"/>
          </p:cNvSpPr>
          <p:nvPr>
            <p:ph type="title"/>
          </p:nvPr>
        </p:nvSpPr>
        <p:spPr>
          <a:xfrm>
            <a:off x="0" y="5458460"/>
            <a:ext cx="11917679" cy="1143000"/>
          </a:xfrm>
          <a:noFill/>
          <a:ln>
            <a:noFill/>
          </a:ln>
        </p:spPr>
        <p:txBody>
          <a:bodyPr>
            <a:noAutofit/>
          </a:bodyPr>
          <a:lstStyle/>
          <a:p>
            <a:r>
              <a:rPr lang="en-US" sz="4000" b="1" dirty="0">
                <a:solidFill>
                  <a:srgbClr val="FF0000"/>
                </a:solidFill>
                <a:latin typeface="Times New Roman" panose="02020603050405020304" pitchFamily="18" charset="0"/>
                <a:cs typeface="Times New Roman" panose="02020603050405020304" pitchFamily="18" charset="0"/>
              </a:rPr>
              <a:t>flow chart of plate detection </a:t>
            </a:r>
          </a:p>
        </p:txBody>
      </p:sp>
    </p:spTree>
    <p:extLst>
      <p:ext uri="{BB962C8B-B14F-4D97-AF65-F5344CB8AC3E}">
        <p14:creationId xmlns:p14="http://schemas.microsoft.com/office/powerpoint/2010/main" val="4175887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Diagram&#10;&#10;Description automatically generated">
            <a:extLst>
              <a:ext uri="{FF2B5EF4-FFF2-40B4-BE49-F238E27FC236}">
                <a16:creationId xmlns:a16="http://schemas.microsoft.com/office/drawing/2014/main" id="{9B6C6215-8301-69EF-6102-CC4B3EA551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9405"/>
          <a:stretch/>
        </p:blipFill>
        <p:spPr>
          <a:xfrm>
            <a:off x="7955280" y="0"/>
            <a:ext cx="3992880" cy="4020816"/>
          </a:xfrm>
          <a:prstGeom prst="rect">
            <a:avLst/>
          </a:prstGeom>
        </p:spPr>
      </p:pic>
      <p:sp>
        <p:nvSpPr>
          <p:cNvPr id="4" name="TextBox 3">
            <a:extLst>
              <a:ext uri="{FF2B5EF4-FFF2-40B4-BE49-F238E27FC236}">
                <a16:creationId xmlns:a16="http://schemas.microsoft.com/office/drawing/2014/main" id="{B6D90A5E-0639-336D-A7D6-7765E69F13B5}"/>
              </a:ext>
            </a:extLst>
          </p:cNvPr>
          <p:cNvSpPr txBox="1"/>
          <p:nvPr/>
        </p:nvSpPr>
        <p:spPr>
          <a:xfrm>
            <a:off x="524657" y="539646"/>
            <a:ext cx="5126636" cy="1569660"/>
          </a:xfrm>
          <a:prstGeom prst="rect">
            <a:avLst/>
          </a:prstGeom>
          <a:noFill/>
        </p:spPr>
        <p:txBody>
          <a:bodyPr wrap="square" rtlCol="0">
            <a:spAutoFit/>
          </a:bodyPr>
          <a:lstStyle/>
          <a:p>
            <a:r>
              <a:rPr lang="en-US" sz="3200" b="1" dirty="0">
                <a:solidFill>
                  <a:srgbClr val="0070C0"/>
                </a:solidFill>
                <a:latin typeface="Times New Roman" panose="02020603050405020304" pitchFamily="18" charset="0"/>
                <a:cs typeface="Times New Roman" panose="02020603050405020304" pitchFamily="18" charset="0"/>
              </a:rPr>
              <a:t>2: Extracting Characters and numbers from the license plate image</a:t>
            </a:r>
          </a:p>
        </p:txBody>
      </p:sp>
      <p:sp>
        <p:nvSpPr>
          <p:cNvPr id="6" name="TextBox 5">
            <a:extLst>
              <a:ext uri="{FF2B5EF4-FFF2-40B4-BE49-F238E27FC236}">
                <a16:creationId xmlns:a16="http://schemas.microsoft.com/office/drawing/2014/main" id="{0D166947-D083-DC41-87FB-8B6D43E873CE}"/>
              </a:ext>
            </a:extLst>
          </p:cNvPr>
          <p:cNvSpPr txBox="1"/>
          <p:nvPr/>
        </p:nvSpPr>
        <p:spPr>
          <a:xfrm>
            <a:off x="524656" y="2323475"/>
            <a:ext cx="7430623" cy="440120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License plate detection and recognition is the technology that uses computer vision to detect and recognize a license plate from an input image of a car </a:t>
            </a:r>
          </a:p>
          <a:p>
            <a:r>
              <a:rPr lang="en-US" sz="2800" dirty="0">
                <a:latin typeface="Times New Roman" panose="02020603050405020304" pitchFamily="18" charset="0"/>
                <a:cs typeface="Times New Roman" panose="02020603050405020304" pitchFamily="18" charset="0"/>
              </a:rPr>
              <a:t>When the car enters parking lot we capture the image of the plate, we perform image processing methods on the captured image. We then find the contours of the plate and crop the image along those contours. The processed image is then fed to tesseract algorithm for character recognition.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0243A8-B582-95E8-6926-4497BC662614}"/>
              </a:ext>
            </a:extLst>
          </p:cNvPr>
          <p:cNvPicPr>
            <a:picLocks noChangeAspect="1"/>
          </p:cNvPicPr>
          <p:nvPr/>
        </p:nvPicPr>
        <p:blipFill>
          <a:blip r:embed="rId2"/>
          <a:stretch>
            <a:fillRect/>
          </a:stretch>
        </p:blipFill>
        <p:spPr>
          <a:xfrm>
            <a:off x="0" y="-30480"/>
            <a:ext cx="12263120" cy="6858000"/>
          </a:xfrm>
          <a:prstGeom prst="rect">
            <a:avLst/>
          </a:prstGeom>
        </p:spPr>
      </p:pic>
      <p:sp>
        <p:nvSpPr>
          <p:cNvPr id="3" name="Content Placeholder 2">
            <a:extLst>
              <a:ext uri="{FF2B5EF4-FFF2-40B4-BE49-F238E27FC236}">
                <a16:creationId xmlns:a16="http://schemas.microsoft.com/office/drawing/2014/main" id="{31593F93-7288-E123-22F9-D2EF1DDA8732}"/>
              </a:ext>
            </a:extLst>
          </p:cNvPr>
          <p:cNvSpPr>
            <a:spLocks noGrp="1"/>
          </p:cNvSpPr>
          <p:nvPr>
            <p:ph idx="1"/>
          </p:nvPr>
        </p:nvSpPr>
        <p:spPr>
          <a:xfrm>
            <a:off x="111760" y="30480"/>
            <a:ext cx="12080239" cy="6705600"/>
          </a:xfrm>
        </p:spPr>
        <p:txBody>
          <a:bodyPr>
            <a:noAutofit/>
          </a:bodyPr>
          <a:lstStyle/>
          <a:p>
            <a:pPr marL="0" marR="0" indent="0">
              <a:spcBef>
                <a:spcPts val="0"/>
              </a:spcBef>
              <a:spcAft>
                <a:spcPts val="0"/>
              </a:spcAft>
              <a:buNone/>
            </a:pPr>
            <a:r>
              <a:rPr lang="en-US" sz="2800" b="1" i="1" dirty="0">
                <a:solidFill>
                  <a:srgbClr val="C00000"/>
                </a:solidFill>
                <a:effectLst/>
                <a:latin typeface="Source Sans Pro Black" panose="020B0604020202020204" pitchFamily="34" charset="0"/>
                <a:ea typeface="Times New Roman" panose="02020603050405020304" pitchFamily="18" charset="0"/>
                <a:cs typeface="Times New Roman" panose="02020603050405020304" pitchFamily="18" charset="0"/>
              </a:rPr>
              <a:t>PRESENTED BY: </a:t>
            </a:r>
            <a:endParaRPr lang="en-US" sz="2800" b="1" dirty="0">
              <a:solidFill>
                <a:srgbClr val="C00000"/>
              </a:solidFill>
              <a:latin typeface="Source Sans Pro Black" panose="020B0604020202020204" pitchFamily="34" charset="0"/>
              <a:ea typeface="Times New Roman" panose="02020603050405020304" pitchFamily="18" charset="0"/>
            </a:endParaRPr>
          </a:p>
          <a:p>
            <a:pPr marL="0" marR="0" indent="0" algn="just">
              <a:lnSpc>
                <a:spcPct val="150000"/>
              </a:lnSpc>
              <a:spcBef>
                <a:spcPts val="0"/>
              </a:spcBef>
              <a:spcAft>
                <a:spcPts val="0"/>
              </a:spcAft>
              <a:buClr>
                <a:schemeClr val="tx1"/>
              </a:buClr>
              <a:buNone/>
            </a:pPr>
            <a:r>
              <a:rPr lang="en-US" sz="2800" b="1" i="1" dirty="0">
                <a:solidFill>
                  <a:srgbClr val="0070C0"/>
                </a:solidFill>
                <a:effectLst/>
                <a:latin typeface="Source Sans Pro Black" panose="020B0604020202020204" pitchFamily="34" charset="0"/>
                <a:ea typeface="Calibri" panose="020F0502020204030204" pitchFamily="34" charset="0"/>
              </a:rPr>
              <a:t>           Alaa </a:t>
            </a:r>
            <a:r>
              <a:rPr lang="en-US" sz="2800" b="1" i="1" dirty="0" err="1">
                <a:solidFill>
                  <a:srgbClr val="0070C0"/>
                </a:solidFill>
                <a:effectLst/>
                <a:latin typeface="Source Sans Pro Black" panose="020B0604020202020204" pitchFamily="34" charset="0"/>
                <a:ea typeface="Calibri" panose="020F0502020204030204" pitchFamily="34" charset="0"/>
              </a:rPr>
              <a:t>Gabr</a:t>
            </a:r>
            <a:r>
              <a:rPr lang="en-US" sz="2800" b="1" i="1" dirty="0">
                <a:solidFill>
                  <a:srgbClr val="0070C0"/>
                </a:solidFill>
                <a:effectLst/>
                <a:latin typeface="Source Sans Pro Black" panose="020B0604020202020204" pitchFamily="34" charset="0"/>
                <a:ea typeface="Calibri" panose="020F0502020204030204" pitchFamily="34" charset="0"/>
              </a:rPr>
              <a:t> Abdul </a:t>
            </a:r>
            <a:r>
              <a:rPr lang="en-US" sz="2800" b="1" i="1" dirty="0" err="1">
                <a:solidFill>
                  <a:srgbClr val="0070C0"/>
                </a:solidFill>
                <a:effectLst/>
                <a:latin typeface="Source Sans Pro Black" panose="020B0604020202020204" pitchFamily="34" charset="0"/>
                <a:ea typeface="Calibri" panose="020F0502020204030204" pitchFamily="34" charset="0"/>
              </a:rPr>
              <a:t>Baki</a:t>
            </a:r>
            <a:r>
              <a:rPr lang="en-US" sz="2800" b="1" i="1" dirty="0">
                <a:solidFill>
                  <a:srgbClr val="0070C0"/>
                </a:solidFill>
                <a:effectLst/>
                <a:latin typeface="Source Sans Pro Black" panose="020B0604020202020204" pitchFamily="34" charset="0"/>
                <a:ea typeface="Calibri" panose="020F0502020204030204" pitchFamily="34" charset="0"/>
              </a:rPr>
              <a:t>.</a:t>
            </a:r>
          </a:p>
          <a:p>
            <a:pPr marL="0" marR="0" indent="0" algn="just">
              <a:lnSpc>
                <a:spcPct val="150000"/>
              </a:lnSpc>
              <a:spcBef>
                <a:spcPts val="0"/>
              </a:spcBef>
              <a:spcAft>
                <a:spcPts val="0"/>
              </a:spcAft>
              <a:buClr>
                <a:schemeClr val="tx1"/>
              </a:buClr>
              <a:buNone/>
            </a:pPr>
            <a:r>
              <a:rPr lang="en-US" sz="2800" b="1" i="1" dirty="0">
                <a:solidFill>
                  <a:srgbClr val="0070C0"/>
                </a:solidFill>
                <a:effectLst/>
                <a:latin typeface="Source Sans Pro Black" panose="020B0604020202020204" pitchFamily="34" charset="0"/>
                <a:ea typeface="Calibri" panose="020F0502020204030204" pitchFamily="34" charset="0"/>
              </a:rPr>
              <a:t>                                           Mariam Youssef Mohammed.</a:t>
            </a:r>
            <a:endParaRPr lang="en-US" sz="2800" b="1" i="1" dirty="0">
              <a:solidFill>
                <a:srgbClr val="0070C0"/>
              </a:solidFill>
              <a:latin typeface="Source Sans Pro Black" panose="020B0604020202020204" pitchFamily="34" charset="0"/>
              <a:ea typeface="Calibri" panose="020F0502020204030204" pitchFamily="34" charset="0"/>
            </a:endParaRPr>
          </a:p>
          <a:p>
            <a:pPr marL="0" indent="0" algn="just">
              <a:lnSpc>
                <a:spcPct val="150000"/>
              </a:lnSpc>
              <a:spcBef>
                <a:spcPts val="0"/>
              </a:spcBef>
              <a:buClr>
                <a:schemeClr val="tx1"/>
              </a:buClr>
              <a:buNone/>
            </a:pPr>
            <a:r>
              <a:rPr lang="en-US" sz="2800" b="1" i="1" dirty="0">
                <a:solidFill>
                  <a:srgbClr val="0070C0"/>
                </a:solidFill>
                <a:effectLst/>
                <a:latin typeface="Source Sans Pro Black" panose="020B0604020202020204" pitchFamily="34" charset="0"/>
                <a:ea typeface="Times New Roman" panose="02020603050405020304" pitchFamily="18" charset="0"/>
                <a:cs typeface="Times New Roman" panose="02020603050405020304" pitchFamily="18" charset="0"/>
              </a:rPr>
              <a:t>           Mariam Hesham Salah El-</a:t>
            </a:r>
            <a:r>
              <a:rPr lang="en-US" sz="2800" b="1" i="1" dirty="0" err="1">
                <a:solidFill>
                  <a:srgbClr val="0070C0"/>
                </a:solidFill>
                <a:effectLst/>
                <a:latin typeface="Source Sans Pro Black" panose="020B0604020202020204" pitchFamily="34" charset="0"/>
                <a:ea typeface="Times New Roman" panose="02020603050405020304" pitchFamily="18" charset="0"/>
                <a:cs typeface="Times New Roman" panose="02020603050405020304" pitchFamily="18" charset="0"/>
              </a:rPr>
              <a:t>Deen</a:t>
            </a:r>
            <a:r>
              <a:rPr lang="en-US" sz="2800" b="1" i="1" dirty="0">
                <a:solidFill>
                  <a:srgbClr val="0070C0"/>
                </a:solidFill>
                <a:effectLst/>
                <a:latin typeface="Source Sans Pro Black" panose="020B0604020202020204" pitchFamily="34" charset="0"/>
                <a:ea typeface="Times New Roman" panose="02020603050405020304" pitchFamily="18" charset="0"/>
                <a:cs typeface="Times New Roman" panose="02020603050405020304" pitchFamily="18" charset="0"/>
              </a:rPr>
              <a:t>.</a:t>
            </a:r>
            <a:endParaRPr lang="en-US" sz="2800" b="1" dirty="0">
              <a:solidFill>
                <a:srgbClr val="0070C0"/>
              </a:solidFill>
              <a:effectLst/>
              <a:latin typeface="Source Sans Pro Black" panose="020B0604020202020204" pitchFamily="34" charset="0"/>
              <a:ea typeface="Times New Roman" panose="02020603050405020304" pitchFamily="18" charset="0"/>
            </a:endParaRPr>
          </a:p>
          <a:p>
            <a:pPr marL="0" indent="0" algn="just">
              <a:lnSpc>
                <a:spcPct val="150000"/>
              </a:lnSpc>
              <a:spcBef>
                <a:spcPts val="0"/>
              </a:spcBef>
              <a:buClr>
                <a:schemeClr val="tx1"/>
              </a:buClr>
              <a:buNone/>
            </a:pPr>
            <a:r>
              <a:rPr lang="en-US" sz="2800" b="1" i="1" dirty="0">
                <a:solidFill>
                  <a:srgbClr val="0070C0"/>
                </a:solidFill>
                <a:effectLst/>
                <a:latin typeface="Source Sans Pro Black" panose="020B0604020202020204" pitchFamily="34" charset="0"/>
                <a:ea typeface="Times New Roman" panose="02020603050405020304" pitchFamily="18" charset="0"/>
                <a:cs typeface="Times New Roman" panose="02020603050405020304" pitchFamily="18" charset="0"/>
              </a:rPr>
              <a:t>                                         Nariman El-Sayed Mohammed.</a:t>
            </a:r>
            <a:endParaRPr lang="en-US" sz="2800" b="1" dirty="0">
              <a:solidFill>
                <a:srgbClr val="0070C0"/>
              </a:solidFill>
              <a:effectLst/>
              <a:latin typeface="Source Sans Pro Black" panose="020B0604020202020204" pitchFamily="34" charset="0"/>
              <a:ea typeface="Times New Roman" panose="02020603050405020304" pitchFamily="18" charset="0"/>
            </a:endParaRPr>
          </a:p>
          <a:p>
            <a:pPr marL="0" indent="0" algn="just">
              <a:lnSpc>
                <a:spcPct val="150000"/>
              </a:lnSpc>
              <a:spcBef>
                <a:spcPts val="0"/>
              </a:spcBef>
              <a:buClr>
                <a:schemeClr val="tx1"/>
              </a:buClr>
              <a:buNone/>
            </a:pPr>
            <a:r>
              <a:rPr lang="en-US" sz="2800" b="1" i="1" dirty="0">
                <a:solidFill>
                  <a:srgbClr val="0070C0"/>
                </a:solidFill>
                <a:effectLst/>
                <a:latin typeface="Source Sans Pro Black" panose="020B0604020202020204" pitchFamily="34" charset="0"/>
                <a:ea typeface="Times New Roman" panose="02020603050405020304" pitchFamily="18" charset="0"/>
                <a:cs typeface="Times New Roman" panose="02020603050405020304" pitchFamily="18" charset="0"/>
              </a:rPr>
              <a:t>           Alaa Abdul Wahab Eid .</a:t>
            </a:r>
            <a:endParaRPr lang="en-US" sz="2800" b="1" dirty="0">
              <a:solidFill>
                <a:srgbClr val="0070C0"/>
              </a:solidFill>
              <a:effectLst/>
              <a:latin typeface="Source Sans Pro Black" panose="020B0604020202020204" pitchFamily="34" charset="0"/>
              <a:ea typeface="Times New Roman" panose="02020603050405020304" pitchFamily="18" charset="0"/>
            </a:endParaRPr>
          </a:p>
          <a:p>
            <a:pPr marL="0" indent="0" algn="just">
              <a:lnSpc>
                <a:spcPct val="150000"/>
              </a:lnSpc>
              <a:spcBef>
                <a:spcPts val="0"/>
              </a:spcBef>
              <a:buClr>
                <a:schemeClr val="tx1"/>
              </a:buClr>
              <a:buNone/>
            </a:pPr>
            <a:r>
              <a:rPr lang="en-US" sz="2800" b="1" i="1" dirty="0">
                <a:solidFill>
                  <a:srgbClr val="0070C0"/>
                </a:solidFill>
                <a:effectLst/>
                <a:latin typeface="Source Sans Pro Black" panose="020B0604020202020204" pitchFamily="34" charset="0"/>
                <a:ea typeface="Times New Roman" panose="02020603050405020304" pitchFamily="18" charset="0"/>
                <a:cs typeface="Times New Roman" panose="02020603050405020304" pitchFamily="18" charset="0"/>
              </a:rPr>
              <a:t>                                       Hager Mohamed Ibrahim.</a:t>
            </a:r>
            <a:endParaRPr lang="en-US" sz="2800" b="1" i="1" dirty="0">
              <a:solidFill>
                <a:srgbClr val="0070C0"/>
              </a:solidFill>
              <a:latin typeface="Source Sans Pro Black" panose="020B0604020202020204" pitchFamily="34" charset="0"/>
              <a:ea typeface="Times New Roman" panose="02020603050405020304" pitchFamily="18" charset="0"/>
              <a:cs typeface="Times New Roman" panose="02020603050405020304" pitchFamily="18" charset="0"/>
            </a:endParaRPr>
          </a:p>
          <a:p>
            <a:pPr marL="0" indent="0" algn="just">
              <a:lnSpc>
                <a:spcPct val="150000"/>
              </a:lnSpc>
              <a:spcBef>
                <a:spcPts val="0"/>
              </a:spcBef>
              <a:buClr>
                <a:schemeClr val="tx1"/>
              </a:buClr>
              <a:buNone/>
            </a:pPr>
            <a:r>
              <a:rPr lang="en-US" sz="2800" b="1" kern="0" dirty="0">
                <a:solidFill>
                  <a:srgbClr val="FF0000"/>
                </a:solidFill>
                <a:effectLst/>
                <a:latin typeface="Source Sans Pro Black" panose="020B0604020202020204" pitchFamily="34" charset="0"/>
                <a:ea typeface="Times New Roman" panose="02020603050405020304" pitchFamily="18" charset="0"/>
                <a:cs typeface="Times New Roman" panose="02020603050405020304" pitchFamily="18" charset="0"/>
              </a:rPr>
              <a:t>SUPERVISED</a:t>
            </a:r>
            <a:r>
              <a:rPr lang="en-US" sz="2800" b="1" kern="0" spc="-15" dirty="0">
                <a:solidFill>
                  <a:srgbClr val="FF0000"/>
                </a:solidFill>
                <a:effectLst/>
                <a:latin typeface="Source Sans Pro Black" panose="020B0604020202020204" pitchFamily="34" charset="0"/>
                <a:ea typeface="Times New Roman" panose="02020603050405020304" pitchFamily="18" charset="0"/>
                <a:cs typeface="Times New Roman" panose="02020603050405020304" pitchFamily="18" charset="0"/>
              </a:rPr>
              <a:t> </a:t>
            </a:r>
            <a:r>
              <a:rPr lang="en-US" sz="2800" b="1" kern="0" dirty="0">
                <a:solidFill>
                  <a:srgbClr val="FF0000"/>
                </a:solidFill>
                <a:effectLst/>
                <a:latin typeface="Source Sans Pro Black" panose="020B0604020202020204" pitchFamily="34" charset="0"/>
                <a:ea typeface="Times New Roman" panose="02020603050405020304" pitchFamily="18" charset="0"/>
                <a:cs typeface="Times New Roman" panose="02020603050405020304" pitchFamily="18" charset="0"/>
              </a:rPr>
              <a:t>BY:</a:t>
            </a:r>
          </a:p>
          <a:p>
            <a:pPr marL="0" marR="0" indent="0">
              <a:spcBef>
                <a:spcPts val="15"/>
              </a:spcBef>
              <a:spcAft>
                <a:spcPts val="0"/>
              </a:spcAft>
              <a:buNone/>
            </a:pPr>
            <a:endParaRPr lang="en-US" sz="2800" b="1" dirty="0">
              <a:effectLst/>
              <a:latin typeface="Source Sans Pro Black" panose="020B0604020202020204" pitchFamily="34" charset="0"/>
              <a:ea typeface="Times New Roman" panose="02020603050405020304" pitchFamily="18" charset="0"/>
            </a:endParaRPr>
          </a:p>
          <a:p>
            <a:pPr marL="1059815" marR="1277620" indent="0" algn="ctr">
              <a:lnSpc>
                <a:spcPct val="107000"/>
              </a:lnSpc>
              <a:spcBef>
                <a:spcPts val="5"/>
              </a:spcBef>
              <a:spcAft>
                <a:spcPts val="0"/>
              </a:spcAft>
              <a:buNone/>
            </a:pPr>
            <a:r>
              <a:rPr lang="en-US" sz="2800" b="1" i="1" dirty="0">
                <a:effectLst/>
                <a:latin typeface="Source Sans Pro Black" panose="020B0604020202020204" pitchFamily="34" charset="0"/>
                <a:ea typeface="Calibri" panose="020F0502020204030204" pitchFamily="34" charset="0"/>
                <a:cs typeface="Arial" panose="020B0604020202020204" pitchFamily="34" charset="0"/>
              </a:rPr>
              <a:t>DR:</a:t>
            </a:r>
            <a:r>
              <a:rPr lang="en-US" sz="2800" b="1" i="1" spc="-20" dirty="0">
                <a:effectLst/>
                <a:latin typeface="Source Sans Pro Black" panose="020B0604020202020204" pitchFamily="34" charset="0"/>
                <a:ea typeface="Calibri" panose="020F0502020204030204" pitchFamily="34" charset="0"/>
                <a:cs typeface="Arial" panose="020B0604020202020204" pitchFamily="34" charset="0"/>
              </a:rPr>
              <a:t> </a:t>
            </a:r>
            <a:r>
              <a:rPr lang="en-US" sz="2800" b="1" i="1" dirty="0">
                <a:solidFill>
                  <a:srgbClr val="C00000"/>
                </a:solidFill>
                <a:effectLst/>
                <a:latin typeface="Source Sans Pro Black" panose="020B0604020202020204" pitchFamily="34" charset="0"/>
                <a:ea typeface="Calibri" panose="020F0502020204030204" pitchFamily="34" charset="0"/>
                <a:cs typeface="Arial" panose="020B0604020202020204" pitchFamily="34" charset="0"/>
              </a:rPr>
              <a:t>USAMA ABDELFATTAH    </a:t>
            </a:r>
            <a:endParaRPr lang="en-US" sz="2800" b="1" dirty="0">
              <a:effectLst/>
              <a:latin typeface="Source Sans Pro Black" panose="020B0604020202020204" pitchFamily="34" charset="0"/>
              <a:ea typeface="Calibri" panose="020F0502020204030204" pitchFamily="34" charset="0"/>
              <a:cs typeface="Arial" panose="020B0604020202020204" pitchFamily="34" charset="0"/>
            </a:endParaRPr>
          </a:p>
          <a:p>
            <a:pPr marL="1059815" marR="1277620" indent="0" algn="ctr">
              <a:lnSpc>
                <a:spcPct val="107000"/>
              </a:lnSpc>
              <a:spcBef>
                <a:spcPts val="5"/>
              </a:spcBef>
              <a:spcAft>
                <a:spcPts val="0"/>
              </a:spcAft>
              <a:buNone/>
            </a:pPr>
            <a:r>
              <a:rPr lang="en-US" sz="2800" b="1" i="1" dirty="0">
                <a:effectLst/>
                <a:latin typeface="Source Sans Pro Black" panose="020B0604020202020204" pitchFamily="34" charset="0"/>
                <a:ea typeface="Calibri" panose="020F0502020204030204" pitchFamily="34" charset="0"/>
                <a:cs typeface="Arial" panose="020B0604020202020204" pitchFamily="34" charset="0"/>
              </a:rPr>
              <a:t>DR: </a:t>
            </a:r>
            <a:r>
              <a:rPr lang="en-US" sz="2800" b="1" i="1" dirty="0">
                <a:solidFill>
                  <a:srgbClr val="C00000"/>
                </a:solidFill>
                <a:effectLst/>
                <a:latin typeface="Source Sans Pro Black" panose="020B0604020202020204" pitchFamily="34" charset="0"/>
                <a:ea typeface="Calibri" panose="020F0502020204030204" pitchFamily="34" charset="0"/>
                <a:cs typeface="Arial" panose="020B0604020202020204" pitchFamily="34" charset="0"/>
              </a:rPr>
              <a:t>AHMED ZAKZOUK</a:t>
            </a:r>
            <a:endParaRPr lang="en-US" sz="2800" b="1" dirty="0">
              <a:effectLst/>
              <a:latin typeface="Source Sans Pro Black" panose="020B0604020202020204" pitchFamily="34" charset="0"/>
              <a:ea typeface="Calibri" panose="020F0502020204030204" pitchFamily="34" charset="0"/>
              <a:cs typeface="Arial" panose="020B0604020202020204" pitchFamily="34" charset="0"/>
            </a:endParaRPr>
          </a:p>
          <a:p>
            <a:pPr marL="0" marR="0" indent="0" algn="ctr">
              <a:lnSpc>
                <a:spcPct val="150000"/>
              </a:lnSpc>
              <a:spcBef>
                <a:spcPts val="0"/>
              </a:spcBef>
              <a:spcAft>
                <a:spcPts val="0"/>
              </a:spcAft>
              <a:buClr>
                <a:schemeClr val="tx1"/>
              </a:buClr>
              <a:buNone/>
            </a:pPr>
            <a:endParaRPr lang="en-US" sz="2800" b="1" dirty="0">
              <a:effectLst/>
              <a:latin typeface="Source Sans Pro Black" panose="020B0604020202020204" pitchFamily="34" charset="0"/>
              <a:ea typeface="Times New Roman" panose="02020603050405020304" pitchFamily="18" charset="0"/>
            </a:endParaRPr>
          </a:p>
          <a:p>
            <a:endParaRPr lang="en-US" sz="2800" b="1" dirty="0">
              <a:latin typeface="Source Sans Pro Black" panose="020B0604020202020204" pitchFamily="34" charset="0"/>
            </a:endParaRPr>
          </a:p>
        </p:txBody>
      </p:sp>
    </p:spTree>
    <p:extLst>
      <p:ext uri="{BB962C8B-B14F-4D97-AF65-F5344CB8AC3E}">
        <p14:creationId xmlns:p14="http://schemas.microsoft.com/office/powerpoint/2010/main" val="2851463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3AEE7-489C-47E8-CB09-129EC7FB37D4}"/>
              </a:ext>
            </a:extLst>
          </p:cNvPr>
          <p:cNvPicPr>
            <a:picLocks noChangeAspect="1"/>
          </p:cNvPicPr>
          <p:nvPr/>
        </p:nvPicPr>
        <p:blipFill>
          <a:blip r:embed="rId2"/>
          <a:stretch>
            <a:fillRect/>
          </a:stretch>
        </p:blipFill>
        <p:spPr>
          <a:xfrm>
            <a:off x="85343" y="-680720"/>
            <a:ext cx="12021313" cy="6858000"/>
          </a:xfrm>
          <a:prstGeom prst="rect">
            <a:avLst/>
          </a:prstGeom>
        </p:spPr>
      </p:pic>
      <p:sp>
        <p:nvSpPr>
          <p:cNvPr id="2" name="Title 1"/>
          <p:cNvSpPr>
            <a:spLocks noGrp="1"/>
          </p:cNvSpPr>
          <p:nvPr>
            <p:ph type="title"/>
          </p:nvPr>
        </p:nvSpPr>
        <p:spPr>
          <a:xfrm>
            <a:off x="85343" y="5214620"/>
            <a:ext cx="11917679" cy="1143000"/>
          </a:xfrm>
          <a:noFill/>
          <a:ln>
            <a:noFill/>
          </a:ln>
        </p:spPr>
        <p:txBody>
          <a:bodyPr>
            <a:noAutofit/>
          </a:bodyPr>
          <a:lstStyle/>
          <a:p>
            <a:r>
              <a:rPr lang="en-US" sz="4000" b="1" dirty="0">
                <a:solidFill>
                  <a:srgbClr val="FF0000"/>
                </a:solidFill>
                <a:latin typeface="Times New Roman" panose="02020603050405020304" pitchFamily="18" charset="0"/>
                <a:cs typeface="Times New Roman" panose="02020603050405020304" pitchFamily="18" charset="0"/>
              </a:rPr>
              <a:t>flow chart of plate recognition</a:t>
            </a:r>
          </a:p>
        </p:txBody>
      </p:sp>
      <p:pic>
        <p:nvPicPr>
          <p:cNvPr id="4" name="Content Placeholder 3" descr="flow chart"/>
          <p:cNvPicPr>
            <a:picLocks noGrp="1" noChangeAspect="1"/>
          </p:cNvPicPr>
          <p:nvPr>
            <p:ph idx="1"/>
          </p:nvPr>
        </p:nvPicPr>
        <p:blipFill rotWithShape="1">
          <a:blip r:embed="rId3"/>
          <a:srcRect l="11775" r="18816"/>
          <a:stretch/>
        </p:blipFill>
        <p:spPr>
          <a:xfrm>
            <a:off x="1556731" y="135563"/>
            <a:ext cx="8804216" cy="447731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Y"/>
          <p:cNvPicPr>
            <a:picLocks noGrp="1" noChangeAspect="1"/>
          </p:cNvPicPr>
          <p:nvPr>
            <p:ph idx="1"/>
          </p:nvPr>
        </p:nvPicPr>
        <p:blipFill>
          <a:blip r:embed="rId2"/>
          <a:stretch>
            <a:fillRect/>
          </a:stretch>
        </p:blipFill>
        <p:spPr>
          <a:xfrm>
            <a:off x="2299970" y="4197350"/>
            <a:ext cx="7591425" cy="819150"/>
          </a:xfrm>
          <a:prstGeom prst="rect">
            <a:avLst/>
          </a:prstGeom>
        </p:spPr>
      </p:pic>
      <p:sp>
        <p:nvSpPr>
          <p:cNvPr id="8" name="TextBox 7">
            <a:extLst>
              <a:ext uri="{FF2B5EF4-FFF2-40B4-BE49-F238E27FC236}">
                <a16:creationId xmlns:a16="http://schemas.microsoft.com/office/drawing/2014/main" id="{0EF2DD62-BFC1-BE55-E2CA-969F35B372D6}"/>
              </a:ext>
            </a:extLst>
          </p:cNvPr>
          <p:cNvSpPr txBox="1"/>
          <p:nvPr/>
        </p:nvSpPr>
        <p:spPr>
          <a:xfrm>
            <a:off x="959370" y="509666"/>
            <a:ext cx="10043410" cy="3262432"/>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             </a:t>
            </a:r>
            <a:r>
              <a:rPr lang="en-US" sz="4400" b="1" dirty="0">
                <a:solidFill>
                  <a:srgbClr val="002060"/>
                </a:solidFill>
                <a:latin typeface="Times New Roman" panose="02020603050405020304" pitchFamily="18" charset="0"/>
                <a:cs typeface="Times New Roman" panose="02020603050405020304" pitchFamily="18" charset="0"/>
              </a:rPr>
              <a:t>Implementation</a:t>
            </a:r>
            <a:br>
              <a:rPr lang="en-US" sz="2000" b="1" dirty="0"/>
            </a:br>
            <a:br>
              <a:rPr lang="en-US" sz="1800" dirty="0"/>
            </a:br>
            <a:r>
              <a:rPr lang="en-US" sz="2400" dirty="0"/>
              <a:t>To read the text from an image the first step is to open the image. Next, to actually read the text from an image, you need to pass the image object you just opened to the </a:t>
            </a:r>
            <a:r>
              <a:rPr lang="en-US" sz="2400" dirty="0" err="1"/>
              <a:t>image_to_string</a:t>
            </a:r>
            <a:r>
              <a:rPr lang="en-US" sz="2400" dirty="0"/>
              <a:t>() method of the </a:t>
            </a:r>
            <a:r>
              <a:rPr lang="en-US" sz="2400" dirty="0" err="1"/>
              <a:t>Pytesseract</a:t>
            </a:r>
            <a:r>
              <a:rPr lang="en-US" sz="2400" dirty="0"/>
              <a:t> module. The </a:t>
            </a:r>
            <a:r>
              <a:rPr lang="en-US" sz="2400" dirty="0" err="1"/>
              <a:t>image_to_string</a:t>
            </a:r>
            <a:r>
              <a:rPr lang="en-US" sz="2400" dirty="0"/>
              <a:t>() method converts the image text into a Python string. We’re simply going to print the string to our screen using the print () method. Execute the following script to read the text from the car number plate image: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94510" y="1487272"/>
            <a:ext cx="2743200" cy="2743200"/>
          </a:xfrm>
          <a:prstGeom prst="ellipse">
            <a:avLst/>
          </a:prstGeom>
          <a:solidFill>
            <a:schemeClr val="bg1">
              <a:lumMod val="95000"/>
            </a:schemeClr>
          </a:solidFill>
          <a:ln w="174625" cmpd="thinThick">
            <a:solidFill>
              <a:srgbClr val="262626"/>
            </a:solidFill>
          </a:ln>
        </p:spPr>
        <p:style>
          <a:lnRef idx="2">
            <a:schemeClr val="accent3"/>
          </a:lnRef>
          <a:fillRef idx="1">
            <a:schemeClr val="lt1"/>
          </a:fillRef>
          <a:effectRef idx="0">
            <a:schemeClr val="accent3"/>
          </a:effectRef>
          <a:fontRef idx="minor">
            <a:schemeClr val="dk1"/>
          </a:fontRef>
        </p:style>
        <p:txBody>
          <a:bodyPr>
            <a:normAutofit/>
          </a:bodyPr>
          <a:lstStyle/>
          <a:p>
            <a:r>
              <a:rPr lang="en-US" sz="2600" dirty="0">
                <a:solidFill>
                  <a:schemeClr val="tx1"/>
                </a:solidFill>
              </a:rPr>
              <a:t>OUTPUT:</a:t>
            </a:r>
          </a:p>
        </p:txBody>
      </p:sp>
      <p:pic>
        <p:nvPicPr>
          <p:cNvPr id="14" name="Content Placeholder 13" descr="photo_٢٠٢٢-٠٧-١٥_١٦-٢٨-٤٦"/>
          <p:cNvPicPr>
            <a:picLocks noChangeAspect="1"/>
          </p:cNvPicPr>
          <p:nvPr/>
        </p:nvPicPr>
        <p:blipFill>
          <a:blip r:embed="rId2"/>
          <a:stretch>
            <a:fillRect/>
          </a:stretch>
        </p:blipFill>
        <p:spPr>
          <a:xfrm>
            <a:off x="4038600" y="2220919"/>
            <a:ext cx="7188199" cy="200955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cription: Graphical user interface&#10;&#10;Description automatically generated with medium confidence">
            <a:extLst>
              <a:ext uri="{FF2B5EF4-FFF2-40B4-BE49-F238E27FC236}">
                <a16:creationId xmlns:a16="http://schemas.microsoft.com/office/drawing/2014/main" id="{F6196116-03EF-D16C-31B2-68DBE76C5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59914" y="742950"/>
            <a:ext cx="10872172" cy="243237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p:spPr>
      </p:pic>
      <p:sp>
        <p:nvSpPr>
          <p:cNvPr id="3" name="Content Placeholder 2"/>
          <p:cNvSpPr>
            <a:spLocks noGrp="1"/>
          </p:cNvSpPr>
          <p:nvPr>
            <p:ph idx="1"/>
          </p:nvPr>
        </p:nvSpPr>
        <p:spPr>
          <a:xfrm>
            <a:off x="1439056" y="3998019"/>
            <a:ext cx="9914745" cy="2216512"/>
          </a:xfrm>
        </p:spPr>
        <p:txBody>
          <a:bodyPr>
            <a:normAutofit/>
          </a:bodyPr>
          <a:lstStyle/>
          <a:p>
            <a:pPr marL="0" indent="0">
              <a:buNone/>
            </a:pPr>
            <a:r>
              <a:rPr lang="en-US" sz="2400" dirty="0"/>
              <a:t>. then, contact server to report detected plate number and the data will be transferred to server. </a:t>
            </a:r>
          </a:p>
          <a:p>
            <a:pPr marL="0" indent="0">
              <a:buNone/>
            </a:pPr>
            <a:r>
              <a:rPr lang="en-US" sz="2400" dirty="0"/>
              <a:t>By using </a:t>
            </a:r>
            <a:r>
              <a:rPr lang="en-US" sz="2400" dirty="0" err="1"/>
              <a:t>urlib</a:t>
            </a:r>
            <a:r>
              <a:rPr lang="en-US" sz="2400" dirty="0"/>
              <a:t> library.</a:t>
            </a:r>
          </a:p>
          <a:p>
            <a:pPr marL="0" indent="0">
              <a:buNone/>
            </a:pP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421D-D0D0-B0F5-F940-FBC7261DFB35}"/>
              </a:ext>
            </a:extLst>
          </p:cNvPr>
          <p:cNvSpPr>
            <a:spLocks noGrp="1"/>
          </p:cNvSpPr>
          <p:nvPr>
            <p:ph type="title"/>
          </p:nvPr>
        </p:nvSpPr>
        <p:spPr>
          <a:noFill/>
          <a:ln>
            <a:noFill/>
          </a:ln>
        </p:spPr>
        <p:txBody>
          <a:bodyPr/>
          <a:lstStyle/>
          <a:p>
            <a:r>
              <a:rPr lang="en-US" dirty="0"/>
              <a:t>Overall look :</a:t>
            </a:r>
          </a:p>
        </p:txBody>
      </p:sp>
      <p:pic>
        <p:nvPicPr>
          <p:cNvPr id="5" name="Content Placeholder 4" descr="A picture containing text, ceiling&#10;&#10;Description automatically generated">
            <a:extLst>
              <a:ext uri="{FF2B5EF4-FFF2-40B4-BE49-F238E27FC236}">
                <a16:creationId xmlns:a16="http://schemas.microsoft.com/office/drawing/2014/main" id="{DB46D3F8-EAF2-28EB-6F5A-0C254B3049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045" y="1162050"/>
            <a:ext cx="9555129" cy="5600700"/>
          </a:xfrm>
        </p:spPr>
      </p:pic>
    </p:spTree>
    <p:extLst>
      <p:ext uri="{BB962C8B-B14F-4D97-AF65-F5344CB8AC3E}">
        <p14:creationId xmlns:p14="http://schemas.microsoft.com/office/powerpoint/2010/main" val="4101613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E52C-5B2C-EA75-7CC6-D70A830567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FD29EC-B29D-4114-93D5-B5249FF722D8}"/>
              </a:ext>
            </a:extLst>
          </p:cNvPr>
          <p:cNvSpPr>
            <a:spLocks noGrp="1"/>
          </p:cNvSpPr>
          <p:nvPr>
            <p:ph idx="1"/>
          </p:nvPr>
        </p:nvSpPr>
        <p:spPr/>
        <p:txBody>
          <a:bodyPr/>
          <a:lstStyle/>
          <a:p>
            <a:endParaRPr lang="en-US" dirty="0"/>
          </a:p>
        </p:txBody>
      </p:sp>
      <p:pic>
        <p:nvPicPr>
          <p:cNvPr id="4" name="Picture 2" descr="Sealing, Gluing, Potting - Multiple Solutions for the Automotive Industry |  SpringerLink">
            <a:extLst>
              <a:ext uri="{FF2B5EF4-FFF2-40B4-BE49-F238E27FC236}">
                <a16:creationId xmlns:a16="http://schemas.microsoft.com/office/drawing/2014/main" id="{3C389E80-2A22-20A9-C1F6-8821BC60C2D1}"/>
              </a:ext>
            </a:extLst>
          </p:cNvPr>
          <p:cNvPicPr>
            <a:picLocks noChangeAspect="1" noChangeArrowheads="1"/>
          </p:cNvPicPr>
          <p:nvPr/>
        </p:nvPicPr>
        <p:blipFill>
          <a:blip r:embed="rId2">
            <a:clrChange>
              <a:clrFrom>
                <a:srgbClr val="FDFDFD"/>
              </a:clrFrom>
              <a:clrTo>
                <a:srgbClr val="FDFDFD">
                  <a:alpha val="0"/>
                </a:srgbClr>
              </a:clrTo>
            </a:clrChange>
            <a:lum bright="70000" contrast="-70000"/>
            <a:extLst>
              <a:ext uri="{BEBA8EAE-BF5A-486C-A8C5-ECC9F3942E4B}">
                <a14:imgProps xmlns:a14="http://schemas.microsoft.com/office/drawing/2010/main">
                  <a14:imgLayer r:embed="rId3">
                    <a14:imgEffect>
                      <a14:colorTemperature colorTemp="2930"/>
                    </a14:imgEffect>
                    <a14:imgEffect>
                      <a14:saturation sat="9000"/>
                    </a14:imgEffect>
                  </a14:imgLayer>
                </a14:imgProps>
              </a:ext>
              <a:ext uri="{28A0092B-C50C-407E-A947-70E740481C1C}">
                <a14:useLocalDpi xmlns:a14="http://schemas.microsoft.com/office/drawing/2010/main" val="0"/>
              </a:ext>
            </a:extLst>
          </a:blip>
          <a:srcRect/>
          <a:stretch>
            <a:fillRect/>
          </a:stretch>
        </p:blipFill>
        <p:spPr bwMode="auto">
          <a:xfrm>
            <a:off x="11875" y="0"/>
            <a:ext cx="12197028" cy="6956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26668AC6-F493-589D-20F4-8EA6BD15F548}"/>
              </a:ext>
            </a:extLst>
          </p:cNvPr>
          <p:cNvSpPr txBox="1"/>
          <p:nvPr/>
        </p:nvSpPr>
        <p:spPr>
          <a:xfrm>
            <a:off x="2231136" y="1394085"/>
            <a:ext cx="5428838" cy="1661993"/>
          </a:xfrm>
          <a:prstGeom prst="rect">
            <a:avLst/>
          </a:prstGeom>
          <a:noFill/>
        </p:spPr>
        <p:txBody>
          <a:bodyPr wrap="square" rtlCol="0">
            <a:spAutoFit/>
          </a:bodyPr>
          <a:lstStyle/>
          <a:p>
            <a:r>
              <a:rPr kumimoji="0" lang="en-US" sz="4800" b="1" i="0" u="none" strike="noStrike" kern="1200" cap="none" spc="0" normalizeH="0" baseline="0" noProof="0" dirty="0">
                <a:ln>
                  <a:noFill/>
                </a:ln>
                <a:solidFill>
                  <a:srgbClr val="1F497D"/>
                </a:solidFill>
                <a:effectLst/>
                <a:uLnTx/>
                <a:uFillTx/>
                <a:latin typeface="Times New Roman" panose="02020603050405020304" pitchFamily="18" charset="0"/>
                <a:cs typeface="Times New Roman" panose="02020603050405020304" pitchFamily="18" charset="0"/>
              </a:rPr>
              <a:t>     </a:t>
            </a:r>
          </a:p>
          <a:p>
            <a:r>
              <a:rPr lang="en-US" sz="4800" b="1" dirty="0">
                <a:solidFill>
                  <a:srgbClr val="1F497D"/>
                </a:solidFill>
                <a:latin typeface="Times New Roman" panose="02020603050405020304" pitchFamily="18" charset="0"/>
                <a:cs typeface="Times New Roman" panose="02020603050405020304" pitchFamily="18" charset="0"/>
              </a:rPr>
              <a:t>     </a:t>
            </a:r>
            <a:r>
              <a:rPr kumimoji="0" lang="en-US" sz="5400" b="1" i="0" u="none" strike="noStrike" kern="1200" cap="none" spc="0" normalizeH="0" baseline="0" noProof="0" dirty="0">
                <a:ln>
                  <a:noFill/>
                </a:ln>
                <a:solidFill>
                  <a:srgbClr val="1F497D"/>
                </a:solidFill>
                <a:effectLst/>
                <a:uLnTx/>
                <a:uFillTx/>
                <a:latin typeface="Times New Roman" panose="02020603050405020304" pitchFamily="18" charset="0"/>
                <a:cs typeface="Times New Roman" panose="02020603050405020304" pitchFamily="18" charset="0"/>
              </a:rPr>
              <a:t>Web services</a:t>
            </a:r>
            <a:endParaRPr 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0198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D74A-83F4-55D4-692B-4DCF6029E475}"/>
              </a:ext>
            </a:extLst>
          </p:cNvPr>
          <p:cNvSpPr>
            <a:spLocks noGrp="1"/>
          </p:cNvSpPr>
          <p:nvPr>
            <p:ph type="title"/>
          </p:nvPr>
        </p:nvSpPr>
        <p:spPr/>
        <p:txBody>
          <a:bodyPr/>
          <a:lstStyle/>
          <a:p>
            <a:endParaRPr lang="en-US" dirty="0"/>
          </a:p>
        </p:txBody>
      </p:sp>
      <p:pic>
        <p:nvPicPr>
          <p:cNvPr id="16" name="Content Placeholder 15">
            <a:extLst>
              <a:ext uri="{FF2B5EF4-FFF2-40B4-BE49-F238E27FC236}">
                <a16:creationId xmlns:a16="http://schemas.microsoft.com/office/drawing/2014/main" id="{F4F2A33A-517C-7A0D-296C-19FA3211D44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1999" cy="6858000"/>
          </a:xfrm>
        </p:spPr>
      </p:pic>
      <p:sp>
        <p:nvSpPr>
          <p:cNvPr id="17" name="TextBox 16">
            <a:extLst>
              <a:ext uri="{FF2B5EF4-FFF2-40B4-BE49-F238E27FC236}">
                <a16:creationId xmlns:a16="http://schemas.microsoft.com/office/drawing/2014/main" id="{8D8B0E44-F915-82B8-EF65-F9E9F079E83A}"/>
              </a:ext>
            </a:extLst>
          </p:cNvPr>
          <p:cNvSpPr txBox="1"/>
          <p:nvPr/>
        </p:nvSpPr>
        <p:spPr>
          <a:xfrm>
            <a:off x="1690256" y="6176963"/>
            <a:ext cx="8575962" cy="230832"/>
          </a:xfrm>
          <a:prstGeom prst="rect">
            <a:avLst/>
          </a:prstGeom>
          <a:noFill/>
        </p:spPr>
        <p:txBody>
          <a:bodyPr wrap="square" rtlCol="0">
            <a:spAutoFit/>
          </a:bodyPr>
          <a:lstStyle/>
          <a:p>
            <a:r>
              <a:rPr lang="en-US" sz="900">
                <a:hlinkClick r:id="rId3" tooltip="https://www.eoi.es/blogs/merme/smartparking/"/>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3997470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E249-97FB-9FA6-71B5-FDD626146234}"/>
              </a:ext>
            </a:extLst>
          </p:cNvPr>
          <p:cNvSpPr>
            <a:spLocks noGrp="1"/>
          </p:cNvSpPr>
          <p:nvPr>
            <p:ph type="title"/>
          </p:nvPr>
        </p:nvSpPr>
        <p:spPr>
          <a:xfrm>
            <a:off x="838200" y="540326"/>
            <a:ext cx="10515600" cy="983673"/>
          </a:xfrm>
          <a:noFill/>
          <a:ln>
            <a:noFill/>
          </a:ln>
        </p:spPr>
        <p:txBody>
          <a:bodyPr>
            <a:normAutofit fontScale="90000"/>
          </a:bodyPr>
          <a:lstStyle/>
          <a:p>
            <a:r>
              <a:rPr kumimoji="0" lang="en-US" sz="4400" b="1" i="0" u="none" strike="noStrike" kern="1200" cap="none" spc="0" normalizeH="0" baseline="0" noProof="0" dirty="0">
                <a:ln>
                  <a:noFill/>
                </a:ln>
                <a:solidFill>
                  <a:srgbClr val="1F497D"/>
                </a:solidFill>
                <a:effectLst/>
                <a:uLnTx/>
                <a:uFillTx/>
                <a:latin typeface="Calibri"/>
                <a:ea typeface="+mn-ea"/>
                <a:cs typeface="+mn-cs"/>
              </a:rPr>
              <a:t>Web services</a:t>
            </a:r>
            <a:br>
              <a:rPr kumimoji="0" lang="en-US" sz="4400" b="1" i="0" u="none" strike="noStrike" kern="1200" cap="none" spc="0" normalizeH="0" baseline="0" noProof="0" dirty="0">
                <a:ln>
                  <a:noFill/>
                </a:ln>
                <a:solidFill>
                  <a:srgbClr val="1F497D"/>
                </a:solidFill>
                <a:effectLst/>
                <a:uLnTx/>
                <a:uFillTx/>
                <a:latin typeface="Calibri"/>
                <a:ea typeface="+mn-ea"/>
                <a:cs typeface="+mn-cs"/>
              </a:rPr>
            </a:br>
            <a:endParaRPr lang="en-US" dirty="0"/>
          </a:p>
        </p:txBody>
      </p:sp>
      <p:sp>
        <p:nvSpPr>
          <p:cNvPr id="3" name="Content Placeholder 2">
            <a:extLst>
              <a:ext uri="{FF2B5EF4-FFF2-40B4-BE49-F238E27FC236}">
                <a16:creationId xmlns:a16="http://schemas.microsoft.com/office/drawing/2014/main" id="{1F36692F-7787-DC1A-05D1-1CE384871A3C}"/>
              </a:ext>
            </a:extLst>
          </p:cNvPr>
          <p:cNvSpPr>
            <a:spLocks noGrp="1"/>
          </p:cNvSpPr>
          <p:nvPr>
            <p:ph idx="1"/>
          </p:nvPr>
        </p:nvSpPr>
        <p:spPr>
          <a:xfrm>
            <a:off x="838200" y="1191491"/>
            <a:ext cx="10515600" cy="4184073"/>
          </a:xfrm>
        </p:spPr>
        <p:txBody>
          <a:bodyPr>
            <a:normAutofit lnSpcReduction="10000"/>
          </a:bodyPr>
          <a:lstStyle/>
          <a:p>
            <a:pPr marL="0" indent="0">
              <a:buNone/>
            </a:pPr>
            <a:r>
              <a:rPr lang="en-US" sz="2800" b="1" dirty="0">
                <a:latin typeface="Palatino Linotype" panose="02040502050505030304" pitchFamily="18" charset="0"/>
              </a:rPr>
              <a:t>Description	</a:t>
            </a:r>
            <a:endParaRPr lang="en-US" sz="2800" dirty="0">
              <a:latin typeface="Palatino Linotype" panose="02040502050505030304" pitchFamily="18" charset="0"/>
            </a:endParaRPr>
          </a:p>
          <a:p>
            <a:r>
              <a:rPr lang="en-US" sz="2400" dirty="0">
                <a:latin typeface="Palatino Linotype" panose="02040502050505030304" pitchFamily="18" charset="0"/>
              </a:rPr>
              <a:t>  </a:t>
            </a:r>
            <a:r>
              <a:rPr lang="en-US" sz="2800" dirty="0">
                <a:latin typeface="Palatino Linotype" panose="02040502050505030304" pitchFamily="18" charset="0"/>
              </a:rPr>
              <a:t>A web service has been developed to </a:t>
            </a:r>
            <a:r>
              <a:rPr lang="en-US" sz="2800" b="1" dirty="0">
                <a:solidFill>
                  <a:schemeClr val="accent1"/>
                </a:solidFill>
                <a:latin typeface="Palatino Linotype" panose="02040502050505030304" pitchFamily="18" charset="0"/>
              </a:rPr>
              <a:t>receive data</a:t>
            </a:r>
            <a:r>
              <a:rPr lang="en-US" sz="2800" dirty="0">
                <a:latin typeface="Palatino Linotype" panose="02040502050505030304" pitchFamily="18" charset="0"/>
              </a:rPr>
              <a:t> from </a:t>
            </a:r>
          </a:p>
          <a:p>
            <a:pPr marL="0" indent="0">
              <a:buNone/>
            </a:pPr>
            <a:r>
              <a:rPr lang="en-US" sz="2800" dirty="0">
                <a:latin typeface="Palatino Linotype" panose="02040502050505030304" pitchFamily="18" charset="0"/>
              </a:rPr>
              <a:t>     embedded device through</a:t>
            </a:r>
            <a:r>
              <a:rPr lang="en-US" sz="2800" b="1" dirty="0">
                <a:solidFill>
                  <a:schemeClr val="accent1"/>
                </a:solidFill>
                <a:latin typeface="Palatino Linotype" panose="02040502050505030304" pitchFamily="18" charset="0"/>
              </a:rPr>
              <a:t> </a:t>
            </a:r>
            <a:r>
              <a:rPr lang="en-US" sz="2800" b="1" dirty="0" err="1">
                <a:solidFill>
                  <a:schemeClr val="accent1"/>
                </a:solidFill>
                <a:latin typeface="Palatino Linotype" panose="02040502050505030304" pitchFamily="18" charset="0"/>
              </a:rPr>
              <a:t>wifi</a:t>
            </a:r>
            <a:r>
              <a:rPr lang="en-US" sz="2800" b="1" dirty="0">
                <a:solidFill>
                  <a:schemeClr val="accent1"/>
                </a:solidFill>
                <a:latin typeface="Palatino Linotype" panose="02040502050505030304" pitchFamily="18" charset="0"/>
              </a:rPr>
              <a:t> module </a:t>
            </a:r>
            <a:r>
              <a:rPr lang="en-US" sz="2800" dirty="0">
                <a:latin typeface="Palatino Linotype" panose="02040502050505030304" pitchFamily="18" charset="0"/>
              </a:rPr>
              <a:t>and show it. </a:t>
            </a:r>
          </a:p>
          <a:p>
            <a:r>
              <a:rPr lang="en-US" sz="2800" dirty="0">
                <a:latin typeface="Palatino Linotype" panose="02040502050505030304" pitchFamily="18" charset="0"/>
              </a:rPr>
              <a:t>  Using this application the user (car owner) can </a:t>
            </a:r>
            <a:r>
              <a:rPr lang="en-US" sz="2800" b="1" dirty="0">
                <a:solidFill>
                  <a:schemeClr val="accent1"/>
                </a:solidFill>
                <a:latin typeface="Palatino Linotype" panose="02040502050505030304" pitchFamily="18" charset="0"/>
              </a:rPr>
              <a:t>know</a:t>
            </a:r>
            <a:r>
              <a:rPr lang="en-US" sz="2800" dirty="0">
                <a:solidFill>
                  <a:schemeClr val="accent1"/>
                </a:solidFill>
                <a:latin typeface="Palatino Linotype" panose="02040502050505030304" pitchFamily="18" charset="0"/>
              </a:rPr>
              <a:t> </a:t>
            </a:r>
            <a:r>
              <a:rPr lang="en-US" sz="2800" b="1" dirty="0">
                <a:solidFill>
                  <a:schemeClr val="accent1"/>
                </a:solidFill>
                <a:latin typeface="Palatino Linotype" panose="02040502050505030304" pitchFamily="18" charset="0"/>
              </a:rPr>
              <a:t>whether</a:t>
            </a:r>
          </a:p>
          <a:p>
            <a:pPr marL="0" indent="0">
              <a:buNone/>
            </a:pPr>
            <a:r>
              <a:rPr lang="en-US" sz="2800" b="1" dirty="0">
                <a:solidFill>
                  <a:schemeClr val="accent1"/>
                </a:solidFill>
                <a:latin typeface="Palatino Linotype" panose="02040502050505030304" pitchFamily="18" charset="0"/>
              </a:rPr>
              <a:t>     there is a free location in the parking or not</a:t>
            </a:r>
            <a:r>
              <a:rPr lang="en-US" sz="2800" dirty="0">
                <a:latin typeface="Palatino Linotype" panose="02040502050505030304" pitchFamily="18" charset="0"/>
              </a:rPr>
              <a:t>, also where is</a:t>
            </a:r>
          </a:p>
          <a:p>
            <a:pPr marL="0" indent="0">
              <a:buNone/>
            </a:pPr>
            <a:r>
              <a:rPr lang="en-US" sz="2800" dirty="0">
                <a:latin typeface="Palatino Linotype" panose="02040502050505030304" pitchFamily="18" charset="0"/>
              </a:rPr>
              <a:t>     the free location in the parking and the nearest route to park,</a:t>
            </a:r>
          </a:p>
          <a:p>
            <a:r>
              <a:rPr lang="en-US" sz="2800" dirty="0">
                <a:latin typeface="Palatino Linotype" panose="02040502050505030304" pitchFamily="18" charset="0"/>
              </a:rPr>
              <a:t>  He also can know </a:t>
            </a:r>
            <a:r>
              <a:rPr lang="en-US" sz="2800" b="1" dirty="0">
                <a:solidFill>
                  <a:schemeClr val="accent1"/>
                </a:solidFill>
                <a:latin typeface="Palatino Linotype" panose="02040502050505030304" pitchFamily="18" charset="0"/>
              </a:rPr>
              <a:t>how much money</a:t>
            </a:r>
            <a:r>
              <a:rPr lang="en-US" sz="2800" dirty="0">
                <a:latin typeface="Palatino Linotype" panose="02040502050505030304" pitchFamily="18" charset="0"/>
              </a:rPr>
              <a:t> he must pay if the car is </a:t>
            </a:r>
          </a:p>
          <a:p>
            <a:pPr marL="0" indent="0">
              <a:buNone/>
            </a:pPr>
            <a:r>
              <a:rPr lang="en-US" sz="2800" dirty="0">
                <a:latin typeface="Palatino Linotype" panose="02040502050505030304" pitchFamily="18" charset="0"/>
              </a:rPr>
              <a:t>    parked for a period of time in the parking.</a:t>
            </a:r>
            <a:endParaRPr lang="en-US" sz="2800" b="1" dirty="0">
              <a:solidFill>
                <a:schemeClr val="accent1"/>
              </a:solidFill>
              <a:latin typeface="Palatino Linotype" panose="02040502050505030304" pitchFamily="18" charset="0"/>
            </a:endParaRPr>
          </a:p>
          <a:p>
            <a:pPr marL="0" indent="0">
              <a:buNone/>
            </a:pPr>
            <a:endParaRPr kumimoji="0" lang="en-US" sz="2800" b="1" i="0" u="none" strike="noStrike" kern="1200" cap="none" spc="0" normalizeH="0" baseline="0" noProof="0" dirty="0">
              <a:ln>
                <a:noFill/>
              </a:ln>
              <a:solidFill>
                <a:srgbClr val="1F497D"/>
              </a:solidFill>
              <a:effectLst/>
              <a:uLnTx/>
              <a:uFillTx/>
              <a:latin typeface="Calibri"/>
              <a:ea typeface="+mn-ea"/>
              <a:cs typeface="+mn-cs"/>
            </a:endParaRPr>
          </a:p>
        </p:txBody>
      </p:sp>
    </p:spTree>
    <p:extLst>
      <p:ext uri="{BB962C8B-B14F-4D97-AF65-F5344CB8AC3E}">
        <p14:creationId xmlns:p14="http://schemas.microsoft.com/office/powerpoint/2010/main" val="1387837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681A-F269-651E-BC8F-B8B91BAE17AB}"/>
              </a:ext>
            </a:extLst>
          </p:cNvPr>
          <p:cNvSpPr>
            <a:spLocks noGrp="1"/>
          </p:cNvSpPr>
          <p:nvPr>
            <p:ph type="title"/>
          </p:nvPr>
        </p:nvSpPr>
        <p:spPr>
          <a:xfrm>
            <a:off x="838200" y="365126"/>
            <a:ext cx="10515600" cy="618548"/>
          </a:xfrm>
          <a:noFill/>
          <a:ln>
            <a:noFill/>
          </a:ln>
        </p:spPr>
        <p:txBody>
          <a:bodyPr>
            <a:normAutofit fontScale="90000"/>
          </a:bodyPr>
          <a:lstStyle/>
          <a:p>
            <a:r>
              <a:rPr kumimoji="0" lang="en-US" sz="4400" b="1" i="0" u="none" strike="noStrike" kern="1200" cap="none" spc="0" normalizeH="0" baseline="0" noProof="0" dirty="0">
                <a:ln>
                  <a:noFill/>
                </a:ln>
                <a:solidFill>
                  <a:srgbClr val="44546A"/>
                </a:solidFill>
                <a:effectLst/>
                <a:uLnTx/>
                <a:uFillTx/>
                <a:latin typeface="Calibri"/>
                <a:ea typeface="+mn-ea"/>
                <a:cs typeface="+mn-cs"/>
              </a:rPr>
              <a:t>Background</a:t>
            </a:r>
            <a:endParaRPr lang="en-US" dirty="0"/>
          </a:p>
        </p:txBody>
      </p:sp>
      <p:sp>
        <p:nvSpPr>
          <p:cNvPr id="3" name="Content Placeholder 2">
            <a:extLst>
              <a:ext uri="{FF2B5EF4-FFF2-40B4-BE49-F238E27FC236}">
                <a16:creationId xmlns:a16="http://schemas.microsoft.com/office/drawing/2014/main" id="{E48D3FB1-1945-7773-9C3C-D26A6D3D64BC}"/>
              </a:ext>
            </a:extLst>
          </p:cNvPr>
          <p:cNvSpPr>
            <a:spLocks noGrp="1"/>
          </p:cNvSpPr>
          <p:nvPr>
            <p:ph idx="1"/>
          </p:nvPr>
        </p:nvSpPr>
        <p:spPr>
          <a:xfrm>
            <a:off x="838200" y="983674"/>
            <a:ext cx="10515600" cy="587432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Background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We should know some </a:t>
            </a:r>
            <a:r>
              <a:rPr kumimoji="0" lang="en-US" sz="2400" b="0"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concepts</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such as: </a:t>
            </a:r>
            <a:r>
              <a:rPr kumimoji="0" lang="en-US" sz="2400" b="0"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Frontend</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and </a:t>
            </a:r>
            <a:r>
              <a:rPr kumimoji="0" lang="en-US" sz="2400" b="0"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Backend</a:t>
            </a: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Backend development</a:t>
            </a:r>
            <a:endPar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It handle the </a:t>
            </a:r>
            <a:r>
              <a:rPr kumimoji="0" lang="en-US" sz="2000" b="1"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functionality</a:t>
            </a:r>
            <a:r>
              <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(behind-the-scenes) of web applications. It’s code </a:t>
            </a:r>
            <a:r>
              <a:rPr kumimoji="0" lang="en-US" sz="2000" b="1"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powers</a:t>
            </a:r>
            <a:r>
              <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the web application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Frontend development</a:t>
            </a:r>
            <a:endPar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Refers to that area of web development that focuses on </a:t>
            </a:r>
            <a:r>
              <a:rPr kumimoji="0" lang="en-US" sz="2000" b="1"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what the users see</a:t>
            </a:r>
            <a:r>
              <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on their end. </a:t>
            </a:r>
          </a:p>
          <a:p>
            <a:endParaRPr lang="en-US" dirty="0"/>
          </a:p>
        </p:txBody>
      </p:sp>
      <p:pic>
        <p:nvPicPr>
          <p:cNvPr id="4" name="Picture 3">
            <a:extLst>
              <a:ext uri="{FF2B5EF4-FFF2-40B4-BE49-F238E27FC236}">
                <a16:creationId xmlns:a16="http://schemas.microsoft.com/office/drawing/2014/main" id="{186762B7-9F7F-534E-E3D2-2A5CDB0AF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221" y="4267200"/>
            <a:ext cx="7696200" cy="2362200"/>
          </a:xfrm>
          <a:prstGeom prst="rect">
            <a:avLst/>
          </a:prstGeom>
        </p:spPr>
      </p:pic>
    </p:spTree>
    <p:extLst>
      <p:ext uri="{BB962C8B-B14F-4D97-AF65-F5344CB8AC3E}">
        <p14:creationId xmlns:p14="http://schemas.microsoft.com/office/powerpoint/2010/main" val="3448215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D5C9-0920-E4A6-44AB-3BEEF280D7AE}"/>
              </a:ext>
            </a:extLst>
          </p:cNvPr>
          <p:cNvSpPr>
            <a:spLocks noGrp="1"/>
          </p:cNvSpPr>
          <p:nvPr>
            <p:ph type="title"/>
          </p:nvPr>
        </p:nvSpPr>
        <p:spPr>
          <a:xfrm>
            <a:off x="838200" y="365125"/>
            <a:ext cx="10515600" cy="590839"/>
          </a:xfrm>
          <a:noFill/>
          <a:ln>
            <a:noFill/>
          </a:ln>
        </p:spPr>
        <p:txBody>
          <a:bodyPr>
            <a:normAutofit fontScale="90000"/>
          </a:bodyPr>
          <a:lstStyle/>
          <a:p>
            <a:r>
              <a:rPr lang="en-US" b="1" dirty="0">
                <a:solidFill>
                  <a:srgbClr val="002060"/>
                </a:solidFill>
                <a:latin typeface="Calibri" pitchFamily="34" charset="0"/>
                <a:cs typeface="Calibri" pitchFamily="34" charset="0"/>
              </a:rPr>
              <a:t> Communication Protocols</a:t>
            </a:r>
            <a:endParaRPr lang="en-US" dirty="0"/>
          </a:p>
        </p:txBody>
      </p:sp>
      <p:sp>
        <p:nvSpPr>
          <p:cNvPr id="3" name="Content Placeholder 2">
            <a:extLst>
              <a:ext uri="{FF2B5EF4-FFF2-40B4-BE49-F238E27FC236}">
                <a16:creationId xmlns:a16="http://schemas.microsoft.com/office/drawing/2014/main" id="{DCFC3ADD-585B-C703-916F-30F049CF057B}"/>
              </a:ext>
            </a:extLst>
          </p:cNvPr>
          <p:cNvSpPr>
            <a:spLocks noGrp="1"/>
          </p:cNvSpPr>
          <p:nvPr>
            <p:ph idx="1"/>
          </p:nvPr>
        </p:nvSpPr>
        <p:spPr>
          <a:xfrm>
            <a:off x="838200" y="955964"/>
            <a:ext cx="11353800" cy="5902036"/>
          </a:xfrm>
        </p:spPr>
        <p:txBody>
          <a:bodyPr>
            <a:normAutofit lnSpcReduction="10000"/>
          </a:bodyPr>
          <a:lstStyle/>
          <a:p>
            <a:pPr marL="0" indent="0">
              <a:buNone/>
            </a:pPr>
            <a:r>
              <a:rPr lang="en-US" sz="2400" b="1" dirty="0">
                <a:solidFill>
                  <a:srgbClr val="002060"/>
                </a:solidFill>
                <a:latin typeface="Palatino Linotype"/>
                <a:cs typeface="Calibri"/>
              </a:rPr>
              <a:t>1- Web Socket</a:t>
            </a:r>
            <a:r>
              <a:rPr lang="en-US" sz="2400" dirty="0">
                <a:latin typeface="Palatino Linotype"/>
                <a:cs typeface="Calibri"/>
              </a:rPr>
              <a:t> is a bidirectional </a:t>
            </a:r>
          </a:p>
          <a:p>
            <a:pPr marL="0" indent="0">
              <a:buNone/>
            </a:pPr>
            <a:r>
              <a:rPr lang="en-US" sz="2400" dirty="0">
                <a:latin typeface="Palatino Linotype"/>
                <a:cs typeface="Calibri"/>
              </a:rPr>
              <a:t> communication protocol,                                              </a:t>
            </a:r>
          </a:p>
          <a:p>
            <a:pPr marL="0" indent="0">
              <a:buNone/>
            </a:pPr>
            <a:r>
              <a:rPr lang="en-US" sz="2400" dirty="0">
                <a:latin typeface="Palatino Linotype"/>
                <a:cs typeface="Calibri"/>
              </a:rPr>
              <a:t> the connection is kept alive until</a:t>
            </a:r>
          </a:p>
          <a:p>
            <a:pPr marL="0" indent="0">
              <a:buNone/>
            </a:pPr>
            <a:r>
              <a:rPr lang="en-US" sz="2400" dirty="0">
                <a:latin typeface="Palatino Linotype"/>
                <a:cs typeface="Calibri"/>
              </a:rPr>
              <a:t> terminated</a:t>
            </a:r>
          </a:p>
          <a:p>
            <a:pPr marL="0" indent="0">
              <a:buNone/>
            </a:pPr>
            <a:endParaRPr lang="en-US" sz="2400" dirty="0">
              <a:latin typeface="Palatino Linotype"/>
              <a:cs typeface="Calibri"/>
            </a:endParaRPr>
          </a:p>
          <a:p>
            <a:pPr marL="0" indent="0">
              <a:buNone/>
            </a:pPr>
            <a:r>
              <a:rPr lang="en-US" sz="2400" b="1" dirty="0">
                <a:solidFill>
                  <a:srgbClr val="002060"/>
                </a:solidFill>
                <a:latin typeface="Palatino Linotype"/>
                <a:cs typeface="Calibri"/>
              </a:rPr>
              <a:t>2- HTTP protocol</a:t>
            </a:r>
            <a:r>
              <a:rPr lang="en-US" sz="2400" dirty="0">
                <a:latin typeface="Palatino Linotype"/>
                <a:cs typeface="Calibri"/>
              </a:rPr>
              <a:t> is a </a:t>
            </a:r>
          </a:p>
          <a:p>
            <a:pPr marL="0" indent="0">
              <a:buNone/>
            </a:pPr>
            <a:r>
              <a:rPr lang="en-US" sz="2400" dirty="0">
                <a:latin typeface="Palatino Linotype"/>
                <a:cs typeface="Calibri"/>
              </a:rPr>
              <a:t>unidirectional communication                                                </a:t>
            </a:r>
          </a:p>
          <a:p>
            <a:pPr marL="0" indent="0">
              <a:buNone/>
            </a:pPr>
            <a:r>
              <a:rPr lang="en-US" sz="2400" dirty="0">
                <a:latin typeface="Palatino Linotype"/>
                <a:cs typeface="Calibri"/>
              </a:rPr>
              <a:t>protocol. the connection is </a:t>
            </a:r>
          </a:p>
          <a:p>
            <a:pPr marL="0" indent="0">
              <a:buNone/>
            </a:pPr>
            <a:r>
              <a:rPr lang="en-US" sz="2400" dirty="0">
                <a:latin typeface="Palatino Linotype"/>
                <a:cs typeface="Calibri"/>
              </a:rPr>
              <a:t>terminated continuously.</a:t>
            </a:r>
          </a:p>
          <a:p>
            <a:pPr marL="0" indent="0">
              <a:buNone/>
            </a:pPr>
            <a:endParaRPr lang="en-US" sz="2400" dirty="0">
              <a:latin typeface="Palatino Linotype"/>
              <a:cs typeface="Calibri"/>
            </a:endParaRPr>
          </a:p>
          <a:p>
            <a:r>
              <a:rPr lang="en-US" sz="2000" dirty="0">
                <a:latin typeface="Palatino Linotype"/>
                <a:cs typeface="Calibri"/>
              </a:rPr>
              <a:t>We just need to </a:t>
            </a:r>
            <a:r>
              <a:rPr lang="en-US" sz="2000" b="1" dirty="0">
                <a:solidFill>
                  <a:srgbClr val="002060"/>
                </a:solidFill>
                <a:latin typeface="Palatino Linotype"/>
                <a:cs typeface="Calibri"/>
              </a:rPr>
              <a:t>send data</a:t>
            </a:r>
            <a:r>
              <a:rPr lang="en-US" sz="2000" dirty="0">
                <a:latin typeface="Palatino Linotype"/>
                <a:cs typeface="Calibri"/>
              </a:rPr>
              <a:t> and </a:t>
            </a:r>
            <a:r>
              <a:rPr lang="en-US" sz="2000" b="1" dirty="0">
                <a:solidFill>
                  <a:srgbClr val="002060"/>
                </a:solidFill>
                <a:latin typeface="Palatino Linotype"/>
                <a:cs typeface="Calibri"/>
              </a:rPr>
              <a:t>get </a:t>
            </a:r>
          </a:p>
          <a:p>
            <a:pPr marL="0" indent="0">
              <a:buNone/>
            </a:pPr>
            <a:r>
              <a:rPr lang="en-US" sz="2000" b="1" dirty="0">
                <a:solidFill>
                  <a:srgbClr val="002060"/>
                </a:solidFill>
                <a:latin typeface="Palatino Linotype"/>
                <a:cs typeface="Calibri"/>
              </a:rPr>
              <a:t>response</a:t>
            </a:r>
            <a:r>
              <a:rPr lang="en-US" sz="2000" dirty="0">
                <a:latin typeface="Palatino Linotype"/>
                <a:cs typeface="Calibri"/>
              </a:rPr>
              <a:t>, so we used the HTTP</a:t>
            </a:r>
          </a:p>
          <a:p>
            <a:pPr marL="0" indent="0">
              <a:buNone/>
            </a:pPr>
            <a:r>
              <a:rPr lang="en-US" sz="2000" dirty="0">
                <a:latin typeface="Palatino Linotype"/>
                <a:cs typeface="Calibri"/>
              </a:rPr>
              <a:t> protocol. </a:t>
            </a:r>
          </a:p>
          <a:p>
            <a:endParaRPr lang="en-US" dirty="0"/>
          </a:p>
        </p:txBody>
      </p:sp>
      <p:pic>
        <p:nvPicPr>
          <p:cNvPr id="4" name="Picture 8" descr="Graphical user interface, text, application&#10;&#10;Description automatically generated">
            <a:extLst>
              <a:ext uri="{FF2B5EF4-FFF2-40B4-BE49-F238E27FC236}">
                <a16:creationId xmlns:a16="http://schemas.microsoft.com/office/drawing/2014/main" id="{09727664-2E74-C771-FE03-4CD808A16EFC}"/>
              </a:ext>
            </a:extLst>
          </p:cNvPr>
          <p:cNvPicPr>
            <a:picLocks noChangeAspect="1"/>
          </p:cNvPicPr>
          <p:nvPr/>
        </p:nvPicPr>
        <p:blipFill>
          <a:blip r:embed="rId2"/>
          <a:stretch>
            <a:fillRect/>
          </a:stretch>
        </p:blipFill>
        <p:spPr>
          <a:xfrm>
            <a:off x="5472023" y="895673"/>
            <a:ext cx="6323161" cy="1630465"/>
          </a:xfrm>
          <a:prstGeom prst="rect">
            <a:avLst/>
          </a:prstGeom>
        </p:spPr>
      </p:pic>
      <p:pic>
        <p:nvPicPr>
          <p:cNvPr id="5" name="Picture 7" descr="Diagram&#10;&#10;Description automatically generated">
            <a:extLst>
              <a:ext uri="{FF2B5EF4-FFF2-40B4-BE49-F238E27FC236}">
                <a16:creationId xmlns:a16="http://schemas.microsoft.com/office/drawing/2014/main" id="{8381AE8F-A975-4379-0E4B-7EB2FD6A4024}"/>
              </a:ext>
            </a:extLst>
          </p:cNvPr>
          <p:cNvPicPr>
            <a:picLocks noChangeAspect="1"/>
          </p:cNvPicPr>
          <p:nvPr/>
        </p:nvPicPr>
        <p:blipFill>
          <a:blip r:embed="rId3"/>
          <a:stretch>
            <a:fillRect/>
          </a:stretch>
        </p:blipFill>
        <p:spPr>
          <a:xfrm>
            <a:off x="5472022" y="3101517"/>
            <a:ext cx="6323161" cy="2869079"/>
          </a:xfrm>
          <a:prstGeom prst="rect">
            <a:avLst/>
          </a:prstGeom>
        </p:spPr>
      </p:pic>
    </p:spTree>
    <p:extLst>
      <p:ext uri="{BB962C8B-B14F-4D97-AF65-F5344CB8AC3E}">
        <p14:creationId xmlns:p14="http://schemas.microsoft.com/office/powerpoint/2010/main" val="1870560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aling, Gluing, Potting - Multiple Solutions for the Automotive Industry |  SpringerLink">
            <a:extLst>
              <a:ext uri="{FF2B5EF4-FFF2-40B4-BE49-F238E27FC236}">
                <a16:creationId xmlns:a16="http://schemas.microsoft.com/office/drawing/2014/main" id="{7543C55F-DAEC-93D6-9AC1-1465789DB54A}"/>
              </a:ext>
            </a:extLst>
          </p:cNvPr>
          <p:cNvPicPr>
            <a:picLocks noGrp="1" noChangeAspect="1" noChangeArrowheads="1"/>
          </p:cNvPicPr>
          <p:nvPr>
            <p:ph idx="1"/>
          </p:nvPr>
        </p:nvPicPr>
        <p:blipFill>
          <a:blip r:embed="rId2">
            <a:clrChange>
              <a:clrFrom>
                <a:srgbClr val="FDFDFD"/>
              </a:clrFrom>
              <a:clrTo>
                <a:srgbClr val="FDFDFD">
                  <a:alpha val="0"/>
                </a:srgbClr>
              </a:clrTo>
            </a:clrChange>
            <a:lum bright="70000" contrast="-70000"/>
            <a:extLst>
              <a:ext uri="{BEBA8EAE-BF5A-486C-A8C5-ECC9F3942E4B}">
                <a14:imgProps xmlns:a14="http://schemas.microsoft.com/office/drawing/2010/main">
                  <a14:imgLayer r:embed="rId3">
                    <a14:imgEffect>
                      <a14:colorTemperature colorTemp="2930"/>
                    </a14:imgEffect>
                    <a14:imgEffect>
                      <a14:saturation sat="9000"/>
                    </a14:imgEffect>
                  </a14:imgLayer>
                </a14:imgProps>
              </a:ext>
              <a:ext uri="{28A0092B-C50C-407E-A947-70E740481C1C}">
                <a14:useLocalDpi xmlns:a14="http://schemas.microsoft.com/office/drawing/2010/main" val="0"/>
              </a:ext>
            </a:extLst>
          </a:blip>
          <a:srcRect/>
          <a:stretch>
            <a:fillRect/>
          </a:stretch>
        </p:blipFill>
        <p:spPr bwMode="auto">
          <a:xfrm>
            <a:off x="0" y="-624376"/>
            <a:ext cx="12192000" cy="6857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E9D1D0E-0E12-E89E-FBC5-C3ED6E582F02}"/>
              </a:ext>
            </a:extLst>
          </p:cNvPr>
          <p:cNvSpPr txBox="1"/>
          <p:nvPr/>
        </p:nvSpPr>
        <p:spPr>
          <a:xfrm>
            <a:off x="4340629" y="-212851"/>
            <a:ext cx="3397133" cy="1015663"/>
          </a:xfrm>
          <a:prstGeom prst="rect">
            <a:avLst/>
          </a:prstGeom>
          <a:noFill/>
        </p:spPr>
        <p:txBody>
          <a:bodyPr wrap="square" rtlCol="0">
            <a:spAutoFit/>
          </a:bodyPr>
          <a:lstStyle/>
          <a:p>
            <a:r>
              <a:rPr lang="en-US" sz="6000" b="1" dirty="0">
                <a:solidFill>
                  <a:srgbClr val="002060"/>
                </a:solidFill>
              </a:rPr>
              <a:t>Agenda</a:t>
            </a:r>
          </a:p>
        </p:txBody>
      </p:sp>
      <p:sp>
        <p:nvSpPr>
          <p:cNvPr id="7" name="TextBox 6">
            <a:extLst>
              <a:ext uri="{FF2B5EF4-FFF2-40B4-BE49-F238E27FC236}">
                <a16:creationId xmlns:a16="http://schemas.microsoft.com/office/drawing/2014/main" id="{8B4A3C23-0A88-8FC0-6E30-A49D693E4AFE}"/>
              </a:ext>
            </a:extLst>
          </p:cNvPr>
          <p:cNvSpPr txBox="1"/>
          <p:nvPr/>
        </p:nvSpPr>
        <p:spPr>
          <a:xfrm>
            <a:off x="802640" y="1007910"/>
            <a:ext cx="11181540" cy="39703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Introduction</a:t>
            </a:r>
          </a:p>
          <a:p>
            <a:pPr>
              <a:defRPr/>
            </a:pP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en-US" sz="3600" b="1" dirty="0">
                <a:solidFill>
                  <a:prstClr val="black"/>
                </a:solidFill>
                <a:latin typeface="Times New Roman" panose="02020603050405020304" pitchFamily="18" charset="0"/>
                <a:cs typeface="Times New Roman" panose="02020603050405020304" pitchFamily="18" charset="0"/>
              </a:rPr>
              <a:t>Plate</a:t>
            </a: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detection       </a:t>
            </a:r>
          </a:p>
          <a:p>
            <a:pPr>
              <a:defRPr/>
            </a:pP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en-US" sz="3600" b="1" dirty="0">
                <a:solidFill>
                  <a:prstClr val="black"/>
                </a:solidFill>
                <a:latin typeface="Times New Roman" panose="02020603050405020304" pitchFamily="18" charset="0"/>
                <a:cs typeface="Times New Roman" panose="02020603050405020304" pitchFamily="18" charset="0"/>
              </a:rPr>
              <a:t>Plate </a:t>
            </a: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recognition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Web </a:t>
            </a:r>
            <a:r>
              <a:rPr lang="en-US" sz="3600" b="1" dirty="0">
                <a:solidFill>
                  <a:prstClr val="black"/>
                </a:solidFill>
                <a:latin typeface="Times New Roman" panose="02020603050405020304" pitchFamily="18" charset="0"/>
                <a:cs typeface="Times New Roman" panose="02020603050405020304" pitchFamily="18" charset="0"/>
              </a:rPr>
              <a:t>Services</a:t>
            </a:r>
            <a:endPar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en-US" sz="3600" b="1" dirty="0">
                <a:solidFill>
                  <a:prstClr val="black"/>
                </a:solidFill>
                <a:latin typeface="Times New Roman" panose="02020603050405020304" pitchFamily="18" charset="0"/>
                <a:cs typeface="Times New Roman" panose="02020603050405020304" pitchFamily="18" charset="0"/>
              </a:rPr>
              <a:t>Slots system</a:t>
            </a:r>
            <a:endPar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en-US" sz="3600" b="1" dirty="0">
                <a:solidFill>
                  <a:prstClr val="black"/>
                </a:solidFill>
                <a:latin typeface="Times New Roman" panose="02020603050405020304" pitchFamily="18" charset="0"/>
                <a:cs typeface="Times New Roman" panose="02020603050405020304" pitchFamily="18" charset="0"/>
              </a:rPr>
              <a:t>Web services on the slots system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Future Work</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8344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2D95-64E4-E06B-B1AC-4D95245617BF}"/>
              </a:ext>
            </a:extLst>
          </p:cNvPr>
          <p:cNvSpPr>
            <a:spLocks noGrp="1"/>
          </p:cNvSpPr>
          <p:nvPr>
            <p:ph type="title"/>
          </p:nvPr>
        </p:nvSpPr>
        <p:spPr>
          <a:xfrm>
            <a:off x="838200" y="365125"/>
            <a:ext cx="10515600" cy="701675"/>
          </a:xfrm>
          <a:noFill/>
          <a:ln>
            <a:noFill/>
          </a:ln>
        </p:spPr>
        <p:txBody>
          <a:bodyPr>
            <a:normAutofit fontScale="90000"/>
          </a:bodyPr>
          <a:lstStyle/>
          <a:p>
            <a:r>
              <a:rPr lang="en-US" b="1" dirty="0">
                <a:solidFill>
                  <a:srgbClr val="44546A"/>
                </a:solidFill>
                <a:latin typeface="Calibri"/>
                <a:ea typeface="+mn-ea"/>
                <a:cs typeface="+mn-cs"/>
              </a:rPr>
              <a:t>     </a:t>
            </a:r>
            <a:r>
              <a:rPr kumimoji="0" lang="en-US" sz="4400" b="1" i="0" u="none" strike="noStrike" kern="1200" cap="none" spc="0" normalizeH="0" baseline="0" noProof="0" dirty="0">
                <a:ln>
                  <a:noFill/>
                </a:ln>
                <a:solidFill>
                  <a:srgbClr val="44546A"/>
                </a:solidFill>
                <a:effectLst/>
                <a:uLnTx/>
                <a:uFillTx/>
                <a:latin typeface="Calibri"/>
                <a:ea typeface="+mn-ea"/>
                <a:cs typeface="+mn-cs"/>
              </a:rPr>
              <a:t>Block diagram for the web application</a:t>
            </a:r>
            <a:endParaRPr lang="en-US" dirty="0"/>
          </a:p>
        </p:txBody>
      </p:sp>
      <p:sp>
        <p:nvSpPr>
          <p:cNvPr id="3" name="Content Placeholder 2">
            <a:extLst>
              <a:ext uri="{FF2B5EF4-FFF2-40B4-BE49-F238E27FC236}">
                <a16:creationId xmlns:a16="http://schemas.microsoft.com/office/drawing/2014/main" id="{3BA58C27-7A11-B79B-30D3-DF3B8AD629B9}"/>
              </a:ext>
            </a:extLst>
          </p:cNvPr>
          <p:cNvSpPr>
            <a:spLocks noGrp="1"/>
          </p:cNvSpPr>
          <p:nvPr>
            <p:ph idx="1"/>
          </p:nvPr>
        </p:nvSpPr>
        <p:spPr>
          <a:xfrm>
            <a:off x="928254" y="1080655"/>
            <a:ext cx="10515600" cy="5791200"/>
          </a:xfrm>
        </p:spPr>
        <p:style>
          <a:lnRef idx="2">
            <a:schemeClr val="accent6"/>
          </a:lnRef>
          <a:fillRef idx="1">
            <a:schemeClr val="lt1"/>
          </a:fillRef>
          <a:effectRef idx="0">
            <a:schemeClr val="accent6"/>
          </a:effectRef>
          <a:fontRef idx="minor">
            <a:schemeClr val="dk1"/>
          </a:fontRef>
        </p:style>
        <p:txBody>
          <a:bodyPr/>
          <a:lstStyle/>
          <a:p>
            <a:endParaRPr kumimoji="0" lang="en-US" sz="2800" b="0" i="0" u="none" strike="noStrike" kern="1200" cap="none" spc="0" normalizeH="0" baseline="0" noProof="0" dirty="0">
              <a:ln>
                <a:noFill/>
              </a:ln>
              <a:solidFill>
                <a:srgbClr val="1F497D">
                  <a:lumMod val="60000"/>
                  <a:lumOff val="40000"/>
                </a:srgbClr>
              </a:solidFill>
              <a:effectLst/>
              <a:uLnTx/>
              <a:uFillTx/>
              <a:latin typeface="Palatino Linotype" panose="02040502050505030304" pitchFamily="18" charset="0"/>
            </a:endParaRPr>
          </a:p>
          <a:p>
            <a:endParaRPr lang="en-US" dirty="0">
              <a:solidFill>
                <a:srgbClr val="1F497D">
                  <a:lumMod val="60000"/>
                  <a:lumOff val="40000"/>
                </a:srgbClr>
              </a:solidFill>
              <a:latin typeface="Palatino Linotype" panose="02040502050505030304" pitchFamily="18" charset="0"/>
            </a:endParaRPr>
          </a:p>
          <a:p>
            <a:endParaRPr kumimoji="0" lang="en-US" sz="2800" b="0" i="0" u="none" strike="noStrike" kern="1200" cap="none" spc="0" normalizeH="0" baseline="0" noProof="0" dirty="0">
              <a:ln>
                <a:noFill/>
              </a:ln>
              <a:solidFill>
                <a:srgbClr val="1F497D">
                  <a:lumMod val="60000"/>
                  <a:lumOff val="40000"/>
                </a:srgbClr>
              </a:solidFill>
              <a:effectLst/>
              <a:uLnTx/>
              <a:uFillTx/>
              <a:latin typeface="Palatino Linotype" panose="02040502050505030304" pitchFamily="18" charset="0"/>
            </a:endParaRPr>
          </a:p>
          <a:p>
            <a:pPr marL="0" indent="0">
              <a:buNone/>
            </a:pPr>
            <a:r>
              <a:rPr lang="en-US" noProof="0" dirty="0">
                <a:solidFill>
                  <a:srgbClr val="1F497D">
                    <a:lumMod val="60000"/>
                    <a:lumOff val="40000"/>
                  </a:srgbClr>
                </a:solidFill>
                <a:latin typeface="Palatino Linotype" panose="02040502050505030304" pitchFamily="18" charset="0"/>
              </a:rPr>
              <a:t>                    </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Rectangle: Rounded Corners 3">
            <a:extLst>
              <a:ext uri="{FF2B5EF4-FFF2-40B4-BE49-F238E27FC236}">
                <a16:creationId xmlns:a16="http://schemas.microsoft.com/office/drawing/2014/main" id="{47F217F6-1F56-29FF-D033-BAE00B86F957}"/>
              </a:ext>
            </a:extLst>
          </p:cNvPr>
          <p:cNvSpPr/>
          <p:nvPr/>
        </p:nvSpPr>
        <p:spPr>
          <a:xfrm>
            <a:off x="2092036" y="1205346"/>
            <a:ext cx="2660073" cy="15239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75000"/>
                  </a:schemeClr>
                </a:solidFill>
              </a:rPr>
              <a:t>The embedded device in the cam</a:t>
            </a:r>
          </a:p>
        </p:txBody>
      </p:sp>
      <p:sp>
        <p:nvSpPr>
          <p:cNvPr id="5" name="Rectangle: Rounded Corners 4">
            <a:extLst>
              <a:ext uri="{FF2B5EF4-FFF2-40B4-BE49-F238E27FC236}">
                <a16:creationId xmlns:a16="http://schemas.microsoft.com/office/drawing/2014/main" id="{547CC06B-F33F-A698-C77C-6897754DD129}"/>
              </a:ext>
            </a:extLst>
          </p:cNvPr>
          <p:cNvSpPr/>
          <p:nvPr/>
        </p:nvSpPr>
        <p:spPr>
          <a:xfrm>
            <a:off x="2092036" y="3976255"/>
            <a:ext cx="2660073" cy="251662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000" b="0" i="0" u="none" strike="noStrike" kern="1200" cap="none" spc="0" normalizeH="0" baseline="0" noProof="0" dirty="0">
                <a:ln>
                  <a:noFill/>
                </a:ln>
                <a:solidFill>
                  <a:prstClr val="black"/>
                </a:solidFill>
                <a:effectLst/>
                <a:uLnTx/>
                <a:uFillTx/>
                <a:latin typeface="Calibri"/>
                <a:ea typeface="+mn-ea"/>
                <a:cs typeface="+mn-cs"/>
              </a:rPr>
              <a:t>Backend</a:t>
            </a:r>
          </a:p>
          <a:p>
            <a:pPr algn="ctr"/>
            <a:endParaRPr lang="en-US" sz="2000" dirty="0"/>
          </a:p>
          <a:p>
            <a:pPr algn="ctr"/>
            <a:r>
              <a:rPr kumimoji="0" lang="en-US" sz="2000" b="0" i="0" u="none" strike="noStrike" kern="1200" cap="none" spc="0" normalizeH="0" baseline="0" noProof="0" dirty="0">
                <a:ln>
                  <a:noFill/>
                </a:ln>
                <a:solidFill>
                  <a:srgbClr val="FF0000"/>
                </a:solidFill>
                <a:effectLst/>
                <a:uLnTx/>
                <a:uFillTx/>
                <a:latin typeface="Calibri"/>
                <a:ea typeface="+mn-ea"/>
                <a:cs typeface="+mn-cs"/>
              </a:rPr>
              <a:t>Save the received data</a:t>
            </a:r>
          </a:p>
          <a:p>
            <a:pPr algn="ctr"/>
            <a:endParaRPr lang="en-US" dirty="0"/>
          </a:p>
        </p:txBody>
      </p:sp>
      <p:sp>
        <p:nvSpPr>
          <p:cNvPr id="6" name="Rectangle: Rounded Corners 5">
            <a:extLst>
              <a:ext uri="{FF2B5EF4-FFF2-40B4-BE49-F238E27FC236}">
                <a16:creationId xmlns:a16="http://schemas.microsoft.com/office/drawing/2014/main" id="{01EC5FB3-BDBD-C103-A58F-F5714451C91F}"/>
              </a:ext>
            </a:extLst>
          </p:cNvPr>
          <p:cNvSpPr/>
          <p:nvPr/>
        </p:nvSpPr>
        <p:spPr>
          <a:xfrm>
            <a:off x="7952508" y="3976255"/>
            <a:ext cx="2840179" cy="251661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000" b="0" i="0" u="none" strike="noStrike" kern="1200" cap="none" spc="0" normalizeH="0" baseline="0" noProof="0" dirty="0">
                <a:ln>
                  <a:noFill/>
                </a:ln>
                <a:solidFill>
                  <a:prstClr val="black"/>
                </a:solidFill>
                <a:effectLst/>
                <a:uLnTx/>
                <a:uFillTx/>
                <a:latin typeface="Calibri"/>
                <a:ea typeface="+mn-ea"/>
                <a:cs typeface="+mn-cs"/>
              </a:rPr>
              <a:t>Frontend</a:t>
            </a:r>
          </a:p>
          <a:p>
            <a:pPr algn="ctr"/>
            <a:endParaRPr lang="en-US" dirty="0"/>
          </a:p>
          <a:p>
            <a:pPr algn="ctr"/>
            <a:endParaRPr lang="en-US" dirty="0"/>
          </a:p>
        </p:txBody>
      </p:sp>
      <p:sp>
        <p:nvSpPr>
          <p:cNvPr id="8" name="Arrow: Down 7">
            <a:extLst>
              <a:ext uri="{FF2B5EF4-FFF2-40B4-BE49-F238E27FC236}">
                <a16:creationId xmlns:a16="http://schemas.microsoft.com/office/drawing/2014/main" id="{D4500677-F809-2D6E-F427-4CC3B8A58B8E}"/>
              </a:ext>
            </a:extLst>
          </p:cNvPr>
          <p:cNvSpPr/>
          <p:nvPr/>
        </p:nvSpPr>
        <p:spPr>
          <a:xfrm>
            <a:off x="3034145" y="2729345"/>
            <a:ext cx="762000" cy="1246910"/>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BE319B7-3385-E692-2F3B-FC59812A364B}"/>
              </a:ext>
            </a:extLst>
          </p:cNvPr>
          <p:cNvSpPr/>
          <p:nvPr/>
        </p:nvSpPr>
        <p:spPr>
          <a:xfrm>
            <a:off x="4752109" y="5765584"/>
            <a:ext cx="3200399" cy="514306"/>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D1F5854A-5FDC-F6F6-D08A-A5206C4A798C}"/>
              </a:ext>
            </a:extLst>
          </p:cNvPr>
          <p:cNvSpPr/>
          <p:nvPr/>
        </p:nvSpPr>
        <p:spPr>
          <a:xfrm>
            <a:off x="4752109" y="4821380"/>
            <a:ext cx="3200399" cy="514305"/>
          </a:xfrm>
          <a:prstGeom prst="lef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98E613E-6CDD-1099-C250-E5E915F225A1}"/>
              </a:ext>
            </a:extLst>
          </p:cNvPr>
          <p:cNvSpPr txBox="1"/>
          <p:nvPr/>
        </p:nvSpPr>
        <p:spPr>
          <a:xfrm>
            <a:off x="3948546" y="3020291"/>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FF4C500F-E540-0F93-279C-411087CB9F88}"/>
              </a:ext>
            </a:extLst>
          </p:cNvPr>
          <p:cNvSpPr txBox="1"/>
          <p:nvPr/>
        </p:nvSpPr>
        <p:spPr>
          <a:xfrm>
            <a:off x="3810001" y="3172691"/>
            <a:ext cx="1205346" cy="400110"/>
          </a:xfrm>
          <a:prstGeom prst="rect">
            <a:avLst/>
          </a:prstGeom>
          <a:noFill/>
        </p:spPr>
        <p:txBody>
          <a:bodyPr wrap="square" rtlCol="0">
            <a:spAutoFit/>
          </a:bodyPr>
          <a:lstStyle/>
          <a:p>
            <a:r>
              <a:rPr lang="en-US" sz="2000" dirty="0"/>
              <a:t>Plate Id</a:t>
            </a:r>
          </a:p>
        </p:txBody>
      </p:sp>
      <p:sp>
        <p:nvSpPr>
          <p:cNvPr id="14" name="TextBox 13">
            <a:extLst>
              <a:ext uri="{FF2B5EF4-FFF2-40B4-BE49-F238E27FC236}">
                <a16:creationId xmlns:a16="http://schemas.microsoft.com/office/drawing/2014/main" id="{9FC5A43B-077B-5231-AC3A-7238185883C2}"/>
              </a:ext>
            </a:extLst>
          </p:cNvPr>
          <p:cNvSpPr txBox="1"/>
          <p:nvPr/>
        </p:nvSpPr>
        <p:spPr>
          <a:xfrm>
            <a:off x="2092036" y="3027218"/>
            <a:ext cx="1094507" cy="646331"/>
          </a:xfrm>
          <a:prstGeom prst="rect">
            <a:avLst/>
          </a:prstGeom>
          <a:noFill/>
        </p:spPr>
        <p:txBody>
          <a:bodyPr wrap="square" rtlCol="0">
            <a:spAutoFit/>
          </a:bodyPr>
          <a:lstStyle/>
          <a:p>
            <a:pPr marL="0" indent="0">
              <a:buNone/>
            </a:pPr>
            <a:r>
              <a:rPr kumimoji="0" lang="en-US" sz="1800" b="0" i="0" u="none" strike="noStrike" kern="1200" cap="none" spc="0" normalizeH="0" baseline="0" noProof="0" dirty="0">
                <a:ln>
                  <a:noFill/>
                </a:ln>
                <a:solidFill>
                  <a:srgbClr val="1F497D">
                    <a:lumMod val="60000"/>
                    <a:lumOff val="40000"/>
                  </a:srgbClr>
                </a:solidFill>
                <a:effectLst/>
                <a:uLnTx/>
                <a:uFillTx/>
                <a:latin typeface="Palatino Linotype" panose="02040502050505030304" pitchFamily="18" charset="0"/>
              </a:rPr>
              <a:t> HTTP                               request</a:t>
            </a:r>
          </a:p>
        </p:txBody>
      </p:sp>
      <p:sp>
        <p:nvSpPr>
          <p:cNvPr id="7" name="TextBox 6">
            <a:extLst>
              <a:ext uri="{FF2B5EF4-FFF2-40B4-BE49-F238E27FC236}">
                <a16:creationId xmlns:a16="http://schemas.microsoft.com/office/drawing/2014/main" id="{252328CA-38C7-A67A-4395-0C2642C0EE47}"/>
              </a:ext>
            </a:extLst>
          </p:cNvPr>
          <p:cNvSpPr txBox="1"/>
          <p:nvPr/>
        </p:nvSpPr>
        <p:spPr>
          <a:xfrm>
            <a:off x="5015347" y="4386649"/>
            <a:ext cx="2818837" cy="646331"/>
          </a:xfrm>
          <a:prstGeom prst="rect">
            <a:avLst/>
          </a:prstGeom>
          <a:noFill/>
        </p:spPr>
        <p:txBody>
          <a:bodyPr wrap="square" rtlCol="0">
            <a:spAutoFit/>
          </a:bodyPr>
          <a:lstStyle/>
          <a:p>
            <a:r>
              <a:rPr lang="en-US" dirty="0"/>
              <a:t>Every check-out send http request</a:t>
            </a:r>
          </a:p>
        </p:txBody>
      </p:sp>
      <p:sp>
        <p:nvSpPr>
          <p:cNvPr id="13" name="TextBox 12">
            <a:extLst>
              <a:ext uri="{FF2B5EF4-FFF2-40B4-BE49-F238E27FC236}">
                <a16:creationId xmlns:a16="http://schemas.microsoft.com/office/drawing/2014/main" id="{F2B36F31-1C02-E295-BEF8-D927BD556472}"/>
              </a:ext>
            </a:extLst>
          </p:cNvPr>
          <p:cNvSpPr txBox="1"/>
          <p:nvPr/>
        </p:nvSpPr>
        <p:spPr>
          <a:xfrm>
            <a:off x="4870433" y="5500254"/>
            <a:ext cx="3082075" cy="369332"/>
          </a:xfrm>
          <a:prstGeom prst="rect">
            <a:avLst/>
          </a:prstGeom>
          <a:noFill/>
        </p:spPr>
        <p:txBody>
          <a:bodyPr wrap="square" rtlCol="0">
            <a:spAutoFit/>
          </a:bodyPr>
          <a:lstStyle/>
          <a:p>
            <a:r>
              <a:rPr lang="en-US" dirty="0"/>
              <a:t>Send back data as a response</a:t>
            </a:r>
          </a:p>
        </p:txBody>
      </p:sp>
    </p:spTree>
    <p:extLst>
      <p:ext uri="{BB962C8B-B14F-4D97-AF65-F5344CB8AC3E}">
        <p14:creationId xmlns:p14="http://schemas.microsoft.com/office/powerpoint/2010/main" val="2319520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695D7-BDB3-1160-4DCF-4C3791A7C83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1EC96C6-4AE4-B3DD-93E2-EF6D9076B1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3318" y="0"/>
            <a:ext cx="14755317" cy="6734432"/>
          </a:xfrm>
          <a:prstGeom prst="rect">
            <a:avLst/>
          </a:prstGeom>
          <a:noFill/>
          <a:ln>
            <a:noFill/>
          </a:ln>
        </p:spPr>
      </p:pic>
    </p:spTree>
    <p:extLst>
      <p:ext uri="{BB962C8B-B14F-4D97-AF65-F5344CB8AC3E}">
        <p14:creationId xmlns:p14="http://schemas.microsoft.com/office/powerpoint/2010/main" val="350403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498A-B9F0-7E3B-9CF3-6E2EAE3B8A04}"/>
              </a:ext>
            </a:extLst>
          </p:cNvPr>
          <p:cNvSpPr>
            <a:spLocks noGrp="1"/>
          </p:cNvSpPr>
          <p:nvPr>
            <p:ph type="title"/>
          </p:nvPr>
        </p:nvSpPr>
        <p:spPr>
          <a:xfrm>
            <a:off x="1108364" y="365126"/>
            <a:ext cx="10245436" cy="826366"/>
          </a:xfrm>
          <a:noFill/>
          <a:ln>
            <a:noFill/>
          </a:ln>
        </p:spPr>
        <p:txBody>
          <a:bodyPr>
            <a:normAutofit fontScale="90000"/>
          </a:bodyPr>
          <a:lstStyle/>
          <a:p>
            <a:r>
              <a:rPr kumimoji="0" lang="en-US" sz="4400" b="1" i="0" u="none" strike="noStrike" kern="1200" cap="none" spc="0" normalizeH="0" baseline="0" noProof="0" dirty="0">
                <a:ln>
                  <a:noFill/>
                </a:ln>
                <a:solidFill>
                  <a:srgbClr val="44546A"/>
                </a:solidFill>
                <a:effectLst/>
                <a:uLnTx/>
                <a:uFillTx/>
                <a:latin typeface="Calibri"/>
                <a:ea typeface="+mn-ea"/>
                <a:cs typeface="+mn-cs"/>
              </a:rPr>
              <a:t>                 Backend Implementation</a:t>
            </a:r>
            <a:endParaRPr lang="en-US" dirty="0"/>
          </a:p>
        </p:txBody>
      </p:sp>
      <p:sp>
        <p:nvSpPr>
          <p:cNvPr id="3" name="Content Placeholder 2">
            <a:extLst>
              <a:ext uri="{FF2B5EF4-FFF2-40B4-BE49-F238E27FC236}">
                <a16:creationId xmlns:a16="http://schemas.microsoft.com/office/drawing/2014/main" id="{8610C302-1164-2780-9280-686DD36C7346}"/>
              </a:ext>
            </a:extLst>
          </p:cNvPr>
          <p:cNvSpPr>
            <a:spLocks noGrp="1"/>
          </p:cNvSpPr>
          <p:nvPr>
            <p:ph idx="1"/>
          </p:nvPr>
        </p:nvSpPr>
        <p:spPr>
          <a:xfrm>
            <a:off x="838200" y="1191492"/>
            <a:ext cx="10515600" cy="498547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alatino Linotype" panose="02040502050505030304" pitchFamily="18" charset="0"/>
              </a:rPr>
              <a:t>APIs</a:t>
            </a: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ndParaRPr>
          </a:p>
          <a:p>
            <a:pPr marL="40005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rPr>
              <a:t>APIs are </a:t>
            </a:r>
            <a:r>
              <a:rPr kumimoji="0" lang="en-US" sz="2400" b="1" i="0" u="none" strike="noStrike" kern="1200" cap="none" spc="0" normalizeH="0" baseline="0" noProof="0" dirty="0">
                <a:ln>
                  <a:noFill/>
                </a:ln>
                <a:solidFill>
                  <a:srgbClr val="4F81BD"/>
                </a:solidFill>
                <a:effectLst/>
                <a:uLnTx/>
                <a:uFillTx/>
                <a:latin typeface="Palatino Linotype" panose="02040502050505030304" pitchFamily="18" charset="0"/>
              </a:rPr>
              <a:t>interfaces</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rPr>
              <a:t> for </a:t>
            </a:r>
          </a:p>
          <a:p>
            <a:pPr marL="4572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rPr>
              <a:t>the frontend applications to connect to it, </a:t>
            </a:r>
          </a:p>
          <a:p>
            <a:pPr marL="4572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rPr>
              <a:t>run functions in the backend and access data.</a:t>
            </a:r>
          </a:p>
          <a:p>
            <a:pPr marL="114300" marR="0" lvl="1" indent="0" algn="l" defTabSz="914400" rtl="0" eaLnBrk="1" fontAlgn="auto" latinLnBrk="0" hangingPunct="1">
              <a:lnSpc>
                <a:spcPct val="100000"/>
              </a:lnSpc>
              <a:spcBef>
                <a:spcPts val="0"/>
              </a:spcBef>
              <a:spcAft>
                <a:spcPts val="0"/>
              </a:spcAft>
              <a:buClrTx/>
              <a:buSzTx/>
              <a:buNone/>
              <a:tabLst/>
              <a:defRPr/>
            </a:pPr>
            <a:r>
              <a:rPr lang="en-US" dirty="0">
                <a:solidFill>
                  <a:prstClr val="black"/>
                </a:solidFill>
                <a:latin typeface="Palatino Linotype" panose="02040502050505030304" pitchFamily="18" charset="0"/>
              </a:rPr>
              <a:t> </a:t>
            </a:r>
            <a:endParaRPr lang="en-US" dirty="0"/>
          </a:p>
        </p:txBody>
      </p:sp>
      <p:pic>
        <p:nvPicPr>
          <p:cNvPr id="4" name="Picture 3">
            <a:extLst>
              <a:ext uri="{FF2B5EF4-FFF2-40B4-BE49-F238E27FC236}">
                <a16:creationId xmlns:a16="http://schemas.microsoft.com/office/drawing/2014/main" id="{278D5A85-5760-AC9C-2181-FA79E8DA3D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3329" y="3294481"/>
            <a:ext cx="5867400" cy="2252879"/>
          </a:xfrm>
          <a:prstGeom prst="rect">
            <a:avLst/>
          </a:prstGeom>
        </p:spPr>
      </p:pic>
    </p:spTree>
    <p:extLst>
      <p:ext uri="{BB962C8B-B14F-4D97-AF65-F5344CB8AC3E}">
        <p14:creationId xmlns:p14="http://schemas.microsoft.com/office/powerpoint/2010/main" val="3627463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6723-C60F-BAF0-C469-79AA092AA141}"/>
              </a:ext>
            </a:extLst>
          </p:cNvPr>
          <p:cNvSpPr>
            <a:spLocks noGrp="1"/>
          </p:cNvSpPr>
          <p:nvPr>
            <p:ph type="title"/>
          </p:nvPr>
        </p:nvSpPr>
        <p:spPr>
          <a:xfrm>
            <a:off x="838200" y="365126"/>
            <a:ext cx="10515600" cy="673966"/>
          </a:xfrm>
          <a:noFill/>
          <a:ln>
            <a:noFill/>
          </a:ln>
        </p:spPr>
        <p:txBody>
          <a:bodyPr>
            <a:normAutofit fontScale="90000"/>
          </a:bodyPr>
          <a:lstStyle/>
          <a:p>
            <a:r>
              <a:rPr kumimoji="0" lang="en-US" sz="4400" b="1" i="0" u="none" strike="noStrike" kern="1200" cap="none" spc="0" normalizeH="0" baseline="0" noProof="0" dirty="0">
                <a:ln>
                  <a:noFill/>
                </a:ln>
                <a:solidFill>
                  <a:srgbClr val="44546A"/>
                </a:solidFill>
                <a:effectLst/>
                <a:uLnTx/>
                <a:uFillTx/>
                <a:latin typeface="Calibri"/>
                <a:ea typeface="+mn-ea"/>
                <a:cs typeface="+mn-cs"/>
              </a:rPr>
              <a:t>                  Backend Implementation</a:t>
            </a:r>
            <a:endParaRPr lang="en-US" dirty="0"/>
          </a:p>
        </p:txBody>
      </p:sp>
      <p:sp>
        <p:nvSpPr>
          <p:cNvPr id="3" name="Content Placeholder 2">
            <a:extLst>
              <a:ext uri="{FF2B5EF4-FFF2-40B4-BE49-F238E27FC236}">
                <a16:creationId xmlns:a16="http://schemas.microsoft.com/office/drawing/2014/main" id="{F396609C-DA7E-B828-8B75-718E1AA48504}"/>
              </a:ext>
            </a:extLst>
          </p:cNvPr>
          <p:cNvSpPr>
            <a:spLocks noGrp="1"/>
          </p:cNvSpPr>
          <p:nvPr>
            <p:ph idx="1"/>
          </p:nvPr>
        </p:nvSpPr>
        <p:spPr>
          <a:xfrm>
            <a:off x="0" y="1039092"/>
            <a:ext cx="11353800" cy="5137871"/>
          </a:xfrm>
        </p:spPr>
        <p:txBody>
          <a:bodyPr>
            <a:normAutofit/>
          </a:bodyPr>
          <a:lstStyle/>
          <a:p>
            <a:pPr marL="228600" marR="0" lvl="0" indent="0" algn="l" defTabSz="914400" rtl="0" eaLnBrk="1" fontAlgn="auto" latinLnBrk="0" hangingPunct="1">
              <a:lnSpc>
                <a:spcPct val="115000"/>
              </a:lnSpc>
              <a:spcBef>
                <a:spcPts val="0"/>
              </a:spcBef>
              <a:spcAft>
                <a:spcPts val="100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API for receiving data: </a:t>
            </a: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endParaRPr>
          </a:p>
          <a:p>
            <a:pPr indent="0">
              <a:lnSpc>
                <a:spcPct val="115000"/>
              </a:lnSpc>
              <a:spcBef>
                <a:spcPts val="0"/>
              </a:spcBef>
              <a:spcAft>
                <a:spcPts val="1000"/>
              </a:spcAft>
              <a:buNone/>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When the front camera sends a </a:t>
            </a:r>
            <a:r>
              <a:rPr kumimoji="0" lang="en-US" sz="2400" b="1" i="0" u="none" strike="noStrike" kern="1200" cap="none" spc="0" normalizeH="0" baseline="0" noProof="0" dirty="0">
                <a:ln>
                  <a:noFill/>
                </a:ln>
                <a:solidFill>
                  <a:srgbClr val="4F81BD"/>
                </a:solidFill>
                <a:effectLst/>
                <a:uLnTx/>
                <a:uFillTx/>
                <a:latin typeface="Palatino Linotype" panose="02040502050505030304" pitchFamily="18" charset="0"/>
                <a:ea typeface="Calibri"/>
                <a:cs typeface="Arial"/>
              </a:rPr>
              <a:t>http request</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 to the next URL (</a:t>
            </a:r>
            <a:r>
              <a:rPr lang="en-US" sz="2400"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2"/>
              </a:rPr>
              <a:t>https://localhost/smartparking/api/carEntry.php?car_plate_number={PlateNumber}</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 </a:t>
            </a:r>
            <a:r>
              <a:rPr lang="en-US" sz="2400" dirty="0">
                <a:effectLst/>
                <a:latin typeface="Times New Roman" panose="02020603050405020304" pitchFamily="18" charset="0"/>
                <a:ea typeface="Calibri" panose="020F0502020204030204" pitchFamily="34" charset="0"/>
              </a:rPr>
              <a:t>The </a:t>
            </a:r>
            <a:r>
              <a:rPr lang="en-US" sz="2400" dirty="0" err="1">
                <a:effectLst/>
                <a:latin typeface="Times New Roman" panose="02020603050405020304" pitchFamily="18" charset="0"/>
                <a:ea typeface="Calibri" panose="020F0502020204030204" pitchFamily="34" charset="0"/>
              </a:rPr>
              <a:t>plateNumber</a:t>
            </a:r>
            <a:r>
              <a:rPr lang="en-US" sz="2400" dirty="0">
                <a:effectLst/>
                <a:latin typeface="Times New Roman" panose="02020603050405020304" pitchFamily="18" charset="0"/>
                <a:ea typeface="Calibri" panose="020F0502020204030204" pitchFamily="34" charset="0"/>
              </a:rPr>
              <a:t> variable which captured by the camera, then </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the data be received </a:t>
            </a:r>
            <a:r>
              <a:rPr lang="en-US" sz="2400" dirty="0">
                <a:solidFill>
                  <a:prstClr val="black"/>
                </a:solidFill>
                <a:latin typeface="Palatino Linotype" panose="02040502050505030304" pitchFamily="18" charset="0"/>
              </a:rPr>
              <a:t>and</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r>
              <a:rPr kumimoji="0" lang="en-US" sz="2400" b="1"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stored</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such  as follow : </a:t>
            </a:r>
            <a:endParaRPr kumimoji="0" lang="en-US" sz="2400" b="0" i="0" u="none" strike="noStrike" kern="1200" cap="none" spc="0" normalizeH="0" baseline="0" noProof="0" dirty="0">
              <a:ln>
                <a:noFill/>
              </a:ln>
              <a:solidFill>
                <a:srgbClr val="000000"/>
              </a:solidFill>
              <a:effectLst/>
              <a:uLnTx/>
              <a:uFillTx/>
              <a:latin typeface="Palatino Linotype" panose="02040502050505030304" pitchFamily="18" charset="0"/>
              <a:ea typeface="Calibri"/>
              <a:cs typeface="Arial"/>
            </a:endParaRPr>
          </a:p>
          <a:p>
            <a:pPr marL="228600" marR="0" lvl="0" indent="0" algn="l" defTabSz="914400" rtl="0" eaLnBrk="1" fontAlgn="auto" latinLnBrk="0" hangingPunct="1">
              <a:lnSpc>
                <a:spcPct val="100000"/>
              </a:lnSpc>
              <a:spcBef>
                <a:spcPts val="0"/>
              </a:spcBef>
              <a:spcAft>
                <a:spcPts val="100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endParaRPr lang="en-US" dirty="0"/>
          </a:p>
        </p:txBody>
      </p:sp>
    </p:spTree>
    <p:extLst>
      <p:ext uri="{BB962C8B-B14F-4D97-AF65-F5344CB8AC3E}">
        <p14:creationId xmlns:p14="http://schemas.microsoft.com/office/powerpoint/2010/main" val="1641118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08484-DA6A-4C81-1599-E2F6CCB869CB}"/>
              </a:ext>
            </a:extLst>
          </p:cNvPr>
          <p:cNvSpPr>
            <a:spLocks noGrp="1"/>
          </p:cNvSpPr>
          <p:nvPr>
            <p:ph idx="1"/>
          </p:nvPr>
        </p:nvSpPr>
        <p:spPr>
          <a:xfrm>
            <a:off x="0" y="0"/>
            <a:ext cx="12192000" cy="6858000"/>
          </a:xfrm>
        </p:spPr>
        <p:txBody>
          <a:bodyPr/>
          <a:lstStyle/>
          <a:p>
            <a:endParaRPr lang="en-US" sz="1800" dirty="0">
              <a:effectLst/>
              <a:latin typeface="Times New Roman" panose="02020603050405020304" pitchFamily="18" charset="0"/>
              <a:ea typeface="Calibri" panose="020F0502020204030204" pitchFamily="34" charset="0"/>
            </a:endParaRPr>
          </a:p>
          <a:p>
            <a:r>
              <a:rPr lang="en-US" sz="2400" dirty="0">
                <a:effectLst/>
                <a:latin typeface="Times New Roman" panose="02020603050405020304" pitchFamily="18" charset="0"/>
                <a:ea typeface="Calibri" panose="020F0502020204030204" pitchFamily="34" charset="0"/>
              </a:rPr>
              <a:t>After receiving the data:</a:t>
            </a:r>
          </a:p>
          <a:p>
            <a:pPr marL="0" indent="0">
              <a:buNone/>
            </a:pPr>
            <a:endParaRPr lang="en-US" dirty="0"/>
          </a:p>
        </p:txBody>
      </p:sp>
      <p:pic>
        <p:nvPicPr>
          <p:cNvPr id="4" name="Picture 3">
            <a:extLst>
              <a:ext uri="{FF2B5EF4-FFF2-40B4-BE49-F238E27FC236}">
                <a16:creationId xmlns:a16="http://schemas.microsoft.com/office/drawing/2014/main" id="{310C4A3F-55B7-0387-8580-BA23C2C270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05344"/>
            <a:ext cx="12192000" cy="5602143"/>
          </a:xfrm>
          <a:prstGeom prst="rect">
            <a:avLst/>
          </a:prstGeom>
          <a:noFill/>
          <a:ln>
            <a:noFill/>
          </a:ln>
        </p:spPr>
      </p:pic>
    </p:spTree>
    <p:extLst>
      <p:ext uri="{BB962C8B-B14F-4D97-AF65-F5344CB8AC3E}">
        <p14:creationId xmlns:p14="http://schemas.microsoft.com/office/powerpoint/2010/main" val="3387595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E3AF-18F0-72F8-62B6-07E1FBE6CBCE}"/>
              </a:ext>
            </a:extLst>
          </p:cNvPr>
          <p:cNvSpPr>
            <a:spLocks noGrp="1"/>
          </p:cNvSpPr>
          <p:nvPr>
            <p:ph type="title"/>
          </p:nvPr>
        </p:nvSpPr>
        <p:spPr>
          <a:xfrm>
            <a:off x="838200" y="365125"/>
            <a:ext cx="10515600" cy="646257"/>
          </a:xfrm>
          <a:noFill/>
          <a:ln>
            <a:noFill/>
          </a:ln>
        </p:spPr>
        <p:txBody>
          <a:bodyPr>
            <a:normAutofit fontScale="90000"/>
          </a:bodyPr>
          <a:lstStyle/>
          <a:p>
            <a:r>
              <a:rPr kumimoji="0" lang="en-US" sz="4400" b="1" i="0" u="none" strike="noStrike" kern="1200" cap="none" spc="0" normalizeH="0" baseline="0" noProof="0" dirty="0">
                <a:ln>
                  <a:noFill/>
                </a:ln>
                <a:solidFill>
                  <a:srgbClr val="44546A"/>
                </a:solidFill>
                <a:effectLst/>
                <a:uLnTx/>
                <a:uFillTx/>
                <a:latin typeface="Calibri"/>
                <a:ea typeface="+mn-ea"/>
                <a:cs typeface="+mn-cs"/>
              </a:rPr>
              <a:t>                      Backend Implementation</a:t>
            </a:r>
            <a:r>
              <a:rPr lang="en-US" b="1" dirty="0">
                <a:solidFill>
                  <a:schemeClr val="tx2"/>
                </a:solidFill>
              </a:rPr>
              <a:t> </a:t>
            </a:r>
          </a:p>
        </p:txBody>
      </p:sp>
      <p:sp>
        <p:nvSpPr>
          <p:cNvPr id="3" name="Content Placeholder 2">
            <a:extLst>
              <a:ext uri="{FF2B5EF4-FFF2-40B4-BE49-F238E27FC236}">
                <a16:creationId xmlns:a16="http://schemas.microsoft.com/office/drawing/2014/main" id="{3E4CFF69-C34E-8FC7-5461-7F91EA7DAE4B}"/>
              </a:ext>
            </a:extLst>
          </p:cNvPr>
          <p:cNvSpPr>
            <a:spLocks noGrp="1"/>
          </p:cNvSpPr>
          <p:nvPr>
            <p:ph idx="1"/>
          </p:nvPr>
        </p:nvSpPr>
        <p:spPr>
          <a:xfrm>
            <a:off x="838200" y="1011382"/>
            <a:ext cx="10515600" cy="5165581"/>
          </a:xfrm>
        </p:spPr>
        <p:txBody>
          <a:bodyPr/>
          <a:lstStyle/>
          <a:p>
            <a:pPr marL="228600" marR="0" lvl="0"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endParaRPr>
          </a:p>
          <a:p>
            <a:pPr marL="228600" marR="0" lvl="0"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lang="en-US" sz="3600" dirty="0"/>
              <a:t>2</a:t>
            </a:r>
            <a:r>
              <a:rPr lang="en-US" sz="3600" baseline="30000" dirty="0"/>
              <a:t>nd</a:t>
            </a:r>
            <a:r>
              <a:rPr lang="en-US" sz="3600" dirty="0"/>
              <a:t> API:</a:t>
            </a:r>
            <a:endParaRPr lang="en-US" sz="2000" dirty="0">
              <a:latin typeface="Palatino Linotype" panose="02040502050505030304" pitchFamily="18" charset="0"/>
              <a:ea typeface="Calibri"/>
              <a:cs typeface="Arial"/>
            </a:endParaRPr>
          </a:p>
          <a:p>
            <a:pPr marL="228600" marR="0" lvl="0"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When the </a:t>
            </a:r>
            <a:r>
              <a:rPr kumimoji="0" lang="en-US" sz="2400" b="1" i="0" u="none" strike="noStrike" kern="1200" cap="none" spc="0" normalizeH="0" baseline="0" noProof="0" dirty="0">
                <a:ln>
                  <a:noFill/>
                </a:ln>
                <a:solidFill>
                  <a:schemeClr val="accent1"/>
                </a:solidFill>
                <a:effectLst/>
                <a:uLnTx/>
                <a:uFillTx/>
                <a:latin typeface="Palatino Linotype" panose="02040502050505030304" pitchFamily="18" charset="0"/>
                <a:ea typeface="Calibri"/>
                <a:cs typeface="Arial"/>
              </a:rPr>
              <a:t>b</a:t>
            </a:r>
            <a:r>
              <a:rPr lang="en-US" sz="2400" b="1" dirty="0">
                <a:solidFill>
                  <a:schemeClr val="accent1"/>
                </a:solidFill>
                <a:latin typeface="Palatino Linotype" panose="02040502050505030304" pitchFamily="18" charset="0"/>
                <a:ea typeface="Calibri"/>
                <a:cs typeface="Arial"/>
              </a:rPr>
              <a:t>ack</a:t>
            </a:r>
            <a:r>
              <a:rPr kumimoji="0" lang="en-US" sz="2400" b="1" i="0" u="none" strike="noStrike" kern="1200" cap="none" spc="0" normalizeH="0" baseline="0" noProof="0" dirty="0">
                <a:ln>
                  <a:noFill/>
                </a:ln>
                <a:solidFill>
                  <a:schemeClr val="accent1"/>
                </a:solidFill>
                <a:effectLst/>
                <a:uLnTx/>
                <a:uFillTx/>
                <a:latin typeface="Palatino Linotype" panose="02040502050505030304" pitchFamily="18" charset="0"/>
                <a:ea typeface="Calibri"/>
                <a:cs typeface="Arial"/>
              </a:rPr>
              <a:t> camera </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sends a </a:t>
            </a:r>
            <a:r>
              <a:rPr kumimoji="0" lang="en-US" sz="2400" b="1" i="0" u="none" strike="noStrike" kern="1200" cap="none" spc="0" normalizeH="0" baseline="0" noProof="0" dirty="0">
                <a:ln>
                  <a:noFill/>
                </a:ln>
                <a:solidFill>
                  <a:srgbClr val="4F81BD"/>
                </a:solidFill>
                <a:effectLst/>
                <a:uLnTx/>
                <a:uFillTx/>
                <a:latin typeface="Palatino Linotype" panose="02040502050505030304" pitchFamily="18" charset="0"/>
                <a:ea typeface="Calibri"/>
                <a:cs typeface="Arial"/>
              </a:rPr>
              <a:t>http request</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 to the next URL (</a:t>
            </a:r>
            <a:r>
              <a:rPr lang="en-US" sz="2400"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2"/>
              </a:rPr>
              <a:t>http://localhost/smartparking/api/carExit.php?car_plate_number={plateNumber}</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The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plateNumber</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variable which captured by the camera, then </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the data be received </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and </a:t>
            </a:r>
            <a:r>
              <a:rPr kumimoji="0" lang="en-US" sz="2400" b="1"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stored</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Calibri"/>
                <a:cs typeface="Arial"/>
              </a:rPr>
              <a:t>such  as follow : </a:t>
            </a:r>
            <a:endParaRPr kumimoji="0" lang="en-US" sz="2400" b="0" i="0" u="none" strike="noStrike" kern="1200" cap="none" spc="0" normalizeH="0" baseline="0" noProof="0" dirty="0">
              <a:ln>
                <a:noFill/>
              </a:ln>
              <a:solidFill>
                <a:srgbClr val="000000"/>
              </a:solidFill>
              <a:effectLst/>
              <a:uLnTx/>
              <a:uFillTx/>
              <a:latin typeface="Palatino Linotype" panose="02040502050505030304" pitchFamily="18" charset="0"/>
              <a:ea typeface="Calibri"/>
              <a:cs typeface="Arial"/>
            </a:endParaRPr>
          </a:p>
          <a:p>
            <a:endParaRPr lang="en-US" dirty="0"/>
          </a:p>
        </p:txBody>
      </p:sp>
    </p:spTree>
    <p:extLst>
      <p:ext uri="{BB962C8B-B14F-4D97-AF65-F5344CB8AC3E}">
        <p14:creationId xmlns:p14="http://schemas.microsoft.com/office/powerpoint/2010/main" val="3527429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3261-DBB1-2017-6550-6555373C1521}"/>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363DCE31-DFBB-87CC-5009-6122C1D6983D}"/>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055479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44CC-6088-935B-868C-62B6EB29571A}"/>
              </a:ext>
            </a:extLst>
          </p:cNvPr>
          <p:cNvSpPr>
            <a:spLocks noGrp="1"/>
          </p:cNvSpPr>
          <p:nvPr>
            <p:ph type="title"/>
          </p:nvPr>
        </p:nvSpPr>
        <p:spPr>
          <a:xfrm>
            <a:off x="838200" y="365126"/>
            <a:ext cx="10515600" cy="576984"/>
          </a:xfrm>
          <a:noFill/>
          <a:ln>
            <a:noFill/>
          </a:ln>
        </p:spPr>
        <p:txBody>
          <a:bodyPr>
            <a:normAutofit fontScale="90000"/>
          </a:bodyPr>
          <a:lstStyle/>
          <a:p>
            <a:r>
              <a:rPr kumimoji="0" lang="en-US" sz="4400" b="1" i="0" u="none" strike="noStrike" kern="1200" cap="none" spc="0" normalizeH="0" baseline="0" noProof="0" dirty="0">
                <a:ln>
                  <a:noFill/>
                </a:ln>
                <a:solidFill>
                  <a:srgbClr val="44546A"/>
                </a:solidFill>
                <a:effectLst/>
                <a:uLnTx/>
                <a:uFillTx/>
                <a:latin typeface="Calibri"/>
                <a:ea typeface="+mn-ea"/>
                <a:cs typeface="+mn-cs"/>
              </a:rPr>
              <a:t>                     Frontend Development</a:t>
            </a:r>
            <a:endParaRPr lang="en-US" dirty="0"/>
          </a:p>
        </p:txBody>
      </p:sp>
      <p:sp>
        <p:nvSpPr>
          <p:cNvPr id="3" name="Content Placeholder 2">
            <a:extLst>
              <a:ext uri="{FF2B5EF4-FFF2-40B4-BE49-F238E27FC236}">
                <a16:creationId xmlns:a16="http://schemas.microsoft.com/office/drawing/2014/main" id="{5B0464E1-8CFE-BEED-4579-3484A4D1A095}"/>
              </a:ext>
            </a:extLst>
          </p:cNvPr>
          <p:cNvSpPr>
            <a:spLocks noGrp="1"/>
          </p:cNvSpPr>
          <p:nvPr>
            <p:ph idx="1"/>
          </p:nvPr>
        </p:nvSpPr>
        <p:spPr>
          <a:xfrm>
            <a:off x="838200" y="942110"/>
            <a:ext cx="10515600" cy="5234853"/>
          </a:xfrm>
        </p:spPr>
        <p:txBody>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Frontend development</a:t>
            </a: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Refers to that area of web development that focuses on </a:t>
            </a:r>
            <a:r>
              <a:rPr kumimoji="0" lang="en-US" sz="2400" b="1"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what the users see</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on their end.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Web Technologies Involved in Frontend Development</a:t>
            </a: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1. HTML </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(building blocks and elements).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2. CSS </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(style and layout)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 JavaScript</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(interactive with user.)</a:t>
            </a:r>
          </a:p>
          <a:p>
            <a:endParaRPr lang="en-US" dirty="0"/>
          </a:p>
        </p:txBody>
      </p:sp>
      <p:pic>
        <p:nvPicPr>
          <p:cNvPr id="6" name="Picture 5">
            <a:extLst>
              <a:ext uri="{FF2B5EF4-FFF2-40B4-BE49-F238E27FC236}">
                <a16:creationId xmlns:a16="http://schemas.microsoft.com/office/drawing/2014/main" id="{D229AF48-9256-CE33-F175-698AF2523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4343400"/>
            <a:ext cx="6175248" cy="2438400"/>
          </a:xfrm>
          <a:prstGeom prst="rect">
            <a:avLst/>
          </a:prstGeom>
        </p:spPr>
      </p:pic>
    </p:spTree>
    <p:extLst>
      <p:ext uri="{BB962C8B-B14F-4D97-AF65-F5344CB8AC3E}">
        <p14:creationId xmlns:p14="http://schemas.microsoft.com/office/powerpoint/2010/main" val="490187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7F4CD-146D-1820-415B-EDD6F78D2EFB}"/>
              </a:ext>
            </a:extLst>
          </p:cNvPr>
          <p:cNvSpPr>
            <a:spLocks noGrp="1"/>
          </p:cNvSpPr>
          <p:nvPr>
            <p:ph type="title"/>
          </p:nvPr>
        </p:nvSpPr>
        <p:spPr>
          <a:xfrm>
            <a:off x="838200" y="365125"/>
            <a:ext cx="10515600" cy="549275"/>
          </a:xfrm>
          <a:noFill/>
          <a:ln>
            <a:noFill/>
          </a:ln>
        </p:spPr>
        <p:txBody>
          <a:bodyPr>
            <a:normAutofit fontScale="90000"/>
          </a:bodyPr>
          <a:lstStyle/>
          <a:p>
            <a:r>
              <a:rPr kumimoji="0" lang="en-US" sz="4400" b="1" i="0" u="none" strike="noStrike" kern="1200" cap="none" spc="0" normalizeH="0" baseline="0" noProof="0" dirty="0">
                <a:ln>
                  <a:noFill/>
                </a:ln>
                <a:solidFill>
                  <a:srgbClr val="44546A"/>
                </a:solidFill>
                <a:effectLst/>
                <a:uLnTx/>
                <a:uFillTx/>
                <a:latin typeface="Calibri"/>
                <a:ea typeface="+mn-ea"/>
                <a:cs typeface="+mn-cs"/>
              </a:rPr>
              <a:t>               Frontend implementation</a:t>
            </a:r>
            <a:endParaRPr lang="en-US" dirty="0"/>
          </a:p>
        </p:txBody>
      </p:sp>
      <p:sp>
        <p:nvSpPr>
          <p:cNvPr id="3" name="Content Placeholder 2">
            <a:extLst>
              <a:ext uri="{FF2B5EF4-FFF2-40B4-BE49-F238E27FC236}">
                <a16:creationId xmlns:a16="http://schemas.microsoft.com/office/drawing/2014/main" id="{33CFCCB6-1935-F44F-DA6D-4619CE4566BF}"/>
              </a:ext>
            </a:extLst>
          </p:cNvPr>
          <p:cNvSpPr>
            <a:spLocks noGrp="1"/>
          </p:cNvSpPr>
          <p:nvPr>
            <p:ph idx="1"/>
          </p:nvPr>
        </p:nvSpPr>
        <p:spPr>
          <a:xfrm>
            <a:off x="838200" y="914400"/>
            <a:ext cx="10515600" cy="5262563"/>
          </a:xfrm>
          <a:ln>
            <a:noFill/>
          </a:ln>
        </p:spPr>
        <p:txBody>
          <a:bodyPr>
            <a:normAutofit fontScale="85000" lnSpcReduction="20000"/>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srgbClr val="1F497D"/>
                </a:solidFill>
                <a:effectLst/>
                <a:uLnTx/>
                <a:uFillTx/>
                <a:latin typeface="Palatino Linotype" panose="02040502050505030304" pitchFamily="18" charset="0"/>
                <a:ea typeface="+mn-ea"/>
                <a:cs typeface="+mn-cs"/>
              </a:rPr>
              <a:t>Main frontend functionality</a:t>
            </a:r>
            <a:endParaRPr kumimoji="0" lang="en-US" sz="2800" b="0" i="0" u="none" strike="noStrike" kern="1200" cap="none" spc="0" normalizeH="0" baseline="0" noProof="0" dirty="0">
              <a:ln>
                <a:noFill/>
              </a:ln>
              <a:solidFill>
                <a:srgbClr val="1F497D"/>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endPar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600" dirty="0">
                <a:solidFill>
                  <a:prstClr val="black"/>
                </a:solidFill>
                <a:latin typeface="Times New Roman" panose="02020603050405020304" pitchFamily="18" charset="0"/>
                <a:cs typeface="Times New Roman" panose="02020603050405020304" pitchFamily="18" charset="0"/>
              </a:rPr>
              <a:t>T</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he frontend runs the main function which contain 3 functions: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None/>
              <a:tabLst/>
              <a:defRPr/>
            </a:pPr>
            <a:r>
              <a:rPr lang="en-US" sz="2600" dirty="0">
                <a:solidFill>
                  <a:prstClr val="black"/>
                </a:solidFill>
                <a:latin typeface="Times New Roman" panose="02020603050405020304" pitchFamily="18" charset="0"/>
                <a:cs typeface="Times New Roman" panose="02020603050405020304" pitchFamily="18" charset="0"/>
              </a:rPr>
              <a:t>1- To have safe </a:t>
            </a:r>
            <a:r>
              <a:rPr lang="en-US" sz="2600" b="1" dirty="0">
                <a:solidFill>
                  <a:schemeClr val="accent1"/>
                </a:solidFill>
                <a:latin typeface="Times New Roman" panose="02020603050405020304" pitchFamily="18" charset="0"/>
                <a:cs typeface="Times New Roman" panose="02020603050405020304" pitchFamily="18" charset="0"/>
              </a:rPr>
              <a:t>checkout</a:t>
            </a:r>
            <a:r>
              <a:rPr lang="en-US" sz="2600" dirty="0">
                <a:solidFill>
                  <a:prstClr val="black"/>
                </a:solidFill>
                <a:latin typeface="Times New Roman" panose="02020603050405020304" pitchFamily="18" charset="0"/>
                <a:cs typeface="Times New Roman" panose="02020603050405020304" pitchFamily="18" charset="0"/>
              </a:rPr>
              <a:t>, you can put your </a:t>
            </a:r>
            <a:r>
              <a:rPr lang="en-US" sz="2600" b="1" dirty="0">
                <a:solidFill>
                  <a:schemeClr val="accent1"/>
                </a:solidFill>
                <a:latin typeface="Times New Roman" panose="02020603050405020304" pitchFamily="18" charset="0"/>
                <a:cs typeface="Times New Roman" panose="02020603050405020304" pitchFamily="18" charset="0"/>
              </a:rPr>
              <a:t>car plate number </a:t>
            </a:r>
            <a:r>
              <a:rPr lang="en-US" sz="2600" dirty="0">
                <a:solidFill>
                  <a:prstClr val="black"/>
                </a:solidFill>
                <a:latin typeface="Times New Roman" panose="02020603050405020304" pitchFamily="18" charset="0"/>
                <a:cs typeface="Times New Roman" panose="02020603050405020304" pitchFamily="18" charset="0"/>
              </a:rPr>
              <a:t>in input text in exit page of website.</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indent="0">
              <a:lnSpc>
                <a:spcPct val="100000"/>
              </a:lnSpc>
              <a:spcBef>
                <a:spcPct val="20000"/>
              </a:spcBef>
              <a:buNone/>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 Get the </a:t>
            </a:r>
            <a:r>
              <a:rPr kumimoji="0" lang="en-US" sz="2600" b="1" i="0" u="none" strike="noStrike" kern="1200" cap="none" spc="0" normalizeH="0" baseline="0" noProof="0" dirty="0">
                <a:ln>
                  <a:noFill/>
                </a:ln>
                <a:solidFill>
                  <a:srgbClr val="4F81BD"/>
                </a:solidFill>
                <a:effectLst/>
                <a:uLnTx/>
                <a:uFillTx/>
                <a:latin typeface="Times New Roman" panose="02020603050405020304" pitchFamily="18" charset="0"/>
                <a:cs typeface="Times New Roman" panose="02020603050405020304" pitchFamily="18" charset="0"/>
              </a:rPr>
              <a:t>data</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a:t>
            </a:r>
            <a:r>
              <a:rPr kumimoji="0" lang="en-US" sz="26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2600" b="1" i="0" u="none" strike="noStrike" kern="1200" cap="none" spc="0" normalizeH="0" baseline="0" noProof="0" dirty="0">
                <a:ln>
                  <a:noFill/>
                </a:ln>
                <a:solidFill>
                  <a:schemeClr val="accent1"/>
                </a:solidFill>
                <a:effectLst/>
                <a:uLnTx/>
                <a:uFillTx/>
                <a:latin typeface="Times New Roman" panose="02020603050405020304" pitchFamily="18" charset="0"/>
                <a:cs typeface="Times New Roman" panose="02020603050405020304" pitchFamily="18" charset="0"/>
              </a:rPr>
              <a:t>amount of time </a:t>
            </a:r>
            <a:r>
              <a:rPr kumimoji="0" lang="en-US" sz="26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that the car with this plate number was parked in the</a:t>
            </a:r>
            <a:r>
              <a:rPr kumimoji="0" lang="ar-EG" sz="26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26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parking </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from the backend.</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indent="0">
              <a:lnSpc>
                <a:spcPct val="100000"/>
              </a:lnSpc>
              <a:spcBef>
                <a:spcPct val="20000"/>
              </a:spcBef>
              <a:buNone/>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 Get the</a:t>
            </a:r>
            <a:r>
              <a:rPr kumimoji="0" lang="en-US" sz="26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2600" b="1" i="0" u="none" strike="noStrike" kern="1200" cap="none" spc="0" normalizeH="0" baseline="0" noProof="0" dirty="0">
                <a:ln>
                  <a:noFill/>
                </a:ln>
                <a:solidFill>
                  <a:schemeClr val="accent1"/>
                </a:solidFill>
                <a:effectLst/>
                <a:uLnTx/>
                <a:uFillTx/>
                <a:latin typeface="Times New Roman" panose="02020603050405020304" pitchFamily="18" charset="0"/>
                <a:cs typeface="Times New Roman" panose="02020603050405020304" pitchFamily="18" charset="0"/>
              </a:rPr>
              <a:t>amount of money </a:t>
            </a:r>
            <a:r>
              <a:rPr kumimoji="0" lang="en-US" sz="26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that the car with this plate number should be paid </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from the backend. and show </a:t>
            </a:r>
            <a:r>
              <a:rPr lang="en-US" sz="2600" b="1" dirty="0">
                <a:solidFill>
                  <a:srgbClr val="4F81BD"/>
                </a:solidFill>
                <a:latin typeface="Times New Roman" panose="02020603050405020304" pitchFamily="18" charset="0"/>
                <a:cs typeface="Times New Roman" panose="02020603050405020304" pitchFamily="18" charset="0"/>
              </a:rPr>
              <a:t>thanking</a:t>
            </a:r>
            <a:r>
              <a:rPr kumimoji="0" lang="en-US" sz="2600" b="1" i="0" u="none" strike="noStrike" kern="1200" cap="none" spc="0" normalizeH="0" baseline="0" noProof="0" dirty="0">
                <a:ln>
                  <a:noFill/>
                </a:ln>
                <a:solidFill>
                  <a:srgbClr val="4F81BD"/>
                </a:solidFill>
                <a:effectLst/>
                <a:uLnTx/>
                <a:uFillTx/>
                <a:latin typeface="Times New Roman" panose="02020603050405020304" pitchFamily="18" charset="0"/>
                <a:cs typeface="Times New Roman" panose="02020603050405020304" pitchFamily="18" charset="0"/>
              </a:rPr>
              <a:t> message.</a:t>
            </a:r>
          </a:p>
          <a:p>
            <a:pPr marL="342900" indent="-342900">
              <a:lnSpc>
                <a:spcPct val="100000"/>
              </a:lnSpc>
              <a:spcBef>
                <a:spcPct val="20000"/>
              </a:spcBef>
              <a:buFont typeface="+mj-lt"/>
              <a:buAutoNum type="arabicPeriod"/>
              <a:defRPr/>
            </a:pPr>
            <a:endPar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endParaRPr lang="en-US" dirty="0"/>
          </a:p>
        </p:txBody>
      </p:sp>
    </p:spTree>
    <p:extLst>
      <p:ext uri="{BB962C8B-B14F-4D97-AF65-F5344CB8AC3E}">
        <p14:creationId xmlns:p14="http://schemas.microsoft.com/office/powerpoint/2010/main" val="151572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21071-ECAB-D64F-854B-8E0199B61820}"/>
              </a:ext>
            </a:extLst>
          </p:cNvPr>
          <p:cNvSpPr>
            <a:spLocks noGrp="1"/>
          </p:cNvSpPr>
          <p:nvPr>
            <p:ph type="title"/>
          </p:nvPr>
        </p:nvSpPr>
        <p:spPr/>
        <p:txBody>
          <a:bodyPr/>
          <a:lstStyle/>
          <a:p>
            <a:endParaRPr lang="en-US"/>
          </a:p>
        </p:txBody>
      </p:sp>
      <p:pic>
        <p:nvPicPr>
          <p:cNvPr id="4" name="Content Placeholder 7">
            <a:extLst>
              <a:ext uri="{FF2B5EF4-FFF2-40B4-BE49-F238E27FC236}">
                <a16:creationId xmlns:a16="http://schemas.microsoft.com/office/drawing/2014/main" id="{1A4E5FBE-AABF-E3DC-F00E-EA9FE1E7623C}"/>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4230376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F95F80-D35F-8B94-EF4A-4AC63EA662E7}"/>
              </a:ext>
            </a:extLst>
          </p:cNvPr>
          <p:cNvPicPr>
            <a:picLocks noChangeAspect="1"/>
          </p:cNvPicPr>
          <p:nvPr/>
        </p:nvPicPr>
        <p:blipFill>
          <a:blip r:embed="rId2"/>
          <a:stretch>
            <a:fillRect/>
          </a:stretch>
        </p:blipFill>
        <p:spPr>
          <a:xfrm>
            <a:off x="87142" y="-203200"/>
            <a:ext cx="12017716" cy="6858000"/>
          </a:xfrm>
          <a:prstGeom prst="rect">
            <a:avLst/>
          </a:prstGeom>
        </p:spPr>
      </p:pic>
      <p:sp>
        <p:nvSpPr>
          <p:cNvPr id="3" name="عنوان فرعي 2"/>
          <p:cNvSpPr>
            <a:spLocks noGrp="1"/>
          </p:cNvSpPr>
          <p:nvPr>
            <p:ph type="subTitle" idx="1"/>
          </p:nvPr>
        </p:nvSpPr>
        <p:spPr>
          <a:xfrm>
            <a:off x="2495600" y="404664"/>
            <a:ext cx="7416824" cy="6336704"/>
          </a:xfrm>
        </p:spPr>
        <p:txBody>
          <a:bodyPr>
            <a:normAutofit/>
          </a:bodyPr>
          <a:lstStyle/>
          <a:p>
            <a:endParaRPr lang="en-GB" dirty="0">
              <a:solidFill>
                <a:schemeClr val="tx1"/>
              </a:solidFill>
              <a:latin typeface="Times New Roman" panose="02020603050405020304" pitchFamily="18" charset="0"/>
              <a:cs typeface="Times New Roman" panose="02020603050405020304" pitchFamily="18" charset="0"/>
            </a:endParaRPr>
          </a:p>
          <a:p>
            <a:endParaRPr lang="en-GB" dirty="0">
              <a:solidFill>
                <a:schemeClr val="tx1"/>
              </a:solidFill>
              <a:latin typeface="Times New Roman" panose="02020603050405020304" pitchFamily="18" charset="0"/>
              <a:cs typeface="Times New Roman" panose="02020603050405020304" pitchFamily="18" charset="0"/>
            </a:endParaRPr>
          </a:p>
          <a:p>
            <a:endParaRPr lang="en-US" altLang="en-GB" dirty="0">
              <a:solidFill>
                <a:schemeClr val="tx1"/>
              </a:solidFill>
              <a:latin typeface="Times New Roman" panose="02020603050405020304" pitchFamily="18" charset="0"/>
              <a:cs typeface="Times New Roman" panose="02020603050405020304" pitchFamily="18" charset="0"/>
            </a:endParaRPr>
          </a:p>
          <a:p>
            <a:endParaRPr lang="en-US" altLang="en-GB" dirty="0">
              <a:solidFill>
                <a:schemeClr val="tx1"/>
              </a:solidFill>
              <a:latin typeface="Times New Roman" panose="02020603050405020304" pitchFamily="18" charset="0"/>
              <a:cs typeface="Times New Roman" panose="02020603050405020304" pitchFamily="18" charset="0"/>
            </a:endParaRPr>
          </a:p>
          <a:p>
            <a:r>
              <a:rPr kumimoji="0" lang="en-US" sz="6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Introduction</a:t>
            </a:r>
          </a:p>
          <a:p>
            <a:endParaRPr lang="en-GB" sz="5400" b="1" dirty="0">
              <a:solidFill>
                <a:schemeClr val="bg2">
                  <a:lumMod val="50000"/>
                </a:schemeClr>
              </a:solidFill>
              <a:latin typeface="Times New Roman" panose="02020603050405020304" pitchFamily="18" charset="0"/>
              <a:cs typeface="Times New Roman" panose="02020603050405020304" pitchFamily="18" charset="0"/>
            </a:endParaRPr>
          </a:p>
          <a:p>
            <a:endParaRPr lang="en-GB" dirty="0">
              <a:solidFill>
                <a:schemeClr val="tx1"/>
              </a:solidFill>
              <a:latin typeface="Times New Roman" panose="02020603050405020304" pitchFamily="18" charset="0"/>
              <a:cs typeface="Times New Roman" panose="02020603050405020304" pitchFamily="18" charset="0"/>
            </a:endParaRPr>
          </a:p>
          <a:p>
            <a:endParaRPr lang="en-GB" dirty="0">
              <a:solidFill>
                <a:schemeClr val="tx1"/>
              </a:solidFill>
              <a:latin typeface="Times New Roman" panose="02020603050405020304" pitchFamily="18" charset="0"/>
              <a:cs typeface="Times New Roman" panose="02020603050405020304" pitchFamily="18" charset="0"/>
            </a:endParaRPr>
          </a:p>
          <a:p>
            <a:endParaRPr lang="en-GB" dirty="0">
              <a:solidFill>
                <a:schemeClr val="tx1"/>
              </a:solidFill>
              <a:latin typeface="Times New Roman" panose="02020603050405020304" pitchFamily="18" charset="0"/>
              <a:cs typeface="Times New Roman" panose="02020603050405020304" pitchFamily="18" charset="0"/>
            </a:endParaRPr>
          </a:p>
          <a:p>
            <a:endParaRPr lang="en-GB" dirty="0">
              <a:solidFill>
                <a:schemeClr val="tx1"/>
              </a:solidFill>
              <a:latin typeface="Times New Roman" panose="02020603050405020304" pitchFamily="18" charset="0"/>
              <a:cs typeface="Times New Roman" panose="02020603050405020304" pitchFamily="18" charset="0"/>
            </a:endParaRPr>
          </a:p>
          <a:p>
            <a:endParaRPr lang="en-GB" dirty="0">
              <a:solidFill>
                <a:schemeClr val="tx1"/>
              </a:solidFill>
              <a:latin typeface="Times New Roman" panose="02020603050405020304" pitchFamily="18" charset="0"/>
              <a:cs typeface="Times New Roman" panose="02020603050405020304" pitchFamily="18" charset="0"/>
            </a:endParaRPr>
          </a:p>
          <a:p>
            <a:endParaRPr lang="en-GB"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85E9A03-EC90-A6B1-F614-A66293C2A94F}"/>
              </a:ext>
            </a:extLst>
          </p:cNvPr>
          <p:cNvPicPr>
            <a:picLocks noChangeAspect="1"/>
          </p:cNvPicPr>
          <p:nvPr/>
        </p:nvPicPr>
        <p:blipFill>
          <a:blip r:embed="rId3"/>
          <a:stretch>
            <a:fillRect/>
          </a:stretch>
        </p:blipFill>
        <p:spPr>
          <a:xfrm>
            <a:off x="148217" y="116632"/>
            <a:ext cx="2731245" cy="1347333"/>
          </a:xfrm>
          <a:prstGeom prst="ellipse">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25AD-1B00-CD99-48EC-8A4464A6BB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B6F461-ACB5-F664-BBF8-BD08A132F601}"/>
              </a:ext>
            </a:extLst>
          </p:cNvPr>
          <p:cNvPicPr>
            <a:picLocks noGrp="1" noChangeAspect="1"/>
          </p:cNvPicPr>
          <p:nvPr>
            <p:ph idx="1"/>
          </p:nvPr>
        </p:nvPicPr>
        <p:blipFill>
          <a:blip r:embed="rId2"/>
          <a:stretch>
            <a:fillRect/>
          </a:stretch>
        </p:blipFill>
        <p:spPr>
          <a:xfrm>
            <a:off x="0" y="0"/>
            <a:ext cx="12192000" cy="6857999"/>
          </a:xfrm>
        </p:spPr>
      </p:pic>
    </p:spTree>
    <p:extLst>
      <p:ext uri="{BB962C8B-B14F-4D97-AF65-F5344CB8AC3E}">
        <p14:creationId xmlns:p14="http://schemas.microsoft.com/office/powerpoint/2010/main" val="3084026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59D1-2D98-B856-071B-4D3D054B10AB}"/>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9A39DED8-9805-2C88-E630-AB685D2F295D}"/>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935537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FC93-7A96-7E3F-9BD7-00853EB52FA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FFA2D12-1880-C4D9-6779-643A7E555396}"/>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40660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3773-A62D-3A1F-F18F-AF8904A07059}"/>
              </a:ext>
            </a:extLst>
          </p:cNvPr>
          <p:cNvSpPr>
            <a:spLocks noGrp="1"/>
          </p:cNvSpPr>
          <p:nvPr>
            <p:ph type="title"/>
          </p:nvPr>
        </p:nvSpPr>
        <p:spPr>
          <a:xfrm>
            <a:off x="838200" y="365126"/>
            <a:ext cx="10515600" cy="535420"/>
          </a:xfrm>
          <a:noFill/>
          <a:ln>
            <a:noFill/>
          </a:ln>
        </p:spPr>
        <p:txBody>
          <a:bodyPr>
            <a:normAutofit fontScale="90000"/>
          </a:bodyPr>
          <a:lstStyle/>
          <a:p>
            <a:r>
              <a:rPr kumimoji="0" lang="en-US" sz="4400" b="1" i="0" u="none" strike="noStrike" kern="1200" cap="none" spc="0" normalizeH="0" baseline="0" noProof="0" dirty="0">
                <a:ln>
                  <a:noFill/>
                </a:ln>
                <a:solidFill>
                  <a:srgbClr val="44546A"/>
                </a:solidFill>
                <a:effectLst/>
                <a:uLnTx/>
                <a:uFillTx/>
                <a:latin typeface="Calibri"/>
                <a:ea typeface="+mn-ea"/>
                <a:cs typeface="+mn-cs"/>
              </a:rPr>
              <a:t>                   Frontend implementation</a:t>
            </a:r>
            <a:endParaRPr lang="en-US" dirty="0"/>
          </a:p>
        </p:txBody>
      </p:sp>
      <p:sp>
        <p:nvSpPr>
          <p:cNvPr id="3" name="Content Placeholder 2">
            <a:extLst>
              <a:ext uri="{FF2B5EF4-FFF2-40B4-BE49-F238E27FC236}">
                <a16:creationId xmlns:a16="http://schemas.microsoft.com/office/drawing/2014/main" id="{C25EFB5E-2699-2710-34AB-CCB8A3E86B3E}"/>
              </a:ext>
            </a:extLst>
          </p:cNvPr>
          <p:cNvSpPr>
            <a:spLocks noGrp="1"/>
          </p:cNvSpPr>
          <p:nvPr>
            <p:ph idx="1"/>
          </p:nvPr>
        </p:nvSpPr>
        <p:spPr>
          <a:xfrm>
            <a:off x="838200" y="900546"/>
            <a:ext cx="10515600" cy="5276417"/>
          </a:xfrm>
        </p:spPr>
        <p:txBody>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rgbClr val="1F497D"/>
                </a:solidFill>
                <a:effectLst/>
                <a:uLnTx/>
                <a:uFillTx/>
                <a:latin typeface="Palatino Linotype" panose="02040502050505030304" pitchFamily="18" charset="0"/>
                <a:ea typeface="+mn-ea"/>
                <a:cs typeface="+mn-cs"/>
              </a:rPr>
              <a:t>Frontend design</a:t>
            </a:r>
            <a:endParaRPr kumimoji="0" lang="en-US" sz="3600" b="0" i="0" u="none" strike="noStrike" kern="1200" cap="none" spc="0" normalizeH="0" baseline="0" noProof="0" dirty="0">
              <a:ln>
                <a:noFill/>
              </a:ln>
              <a:solidFill>
                <a:srgbClr val="1F497D"/>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There are </a:t>
            </a:r>
            <a:r>
              <a:rPr kumimoji="0" lang="en-US" sz="2400" b="1" i="0" u="none" strike="noStrike" kern="1200" cap="none" spc="0" normalizeH="0" baseline="0" noProof="0" dirty="0">
                <a:ln>
                  <a:noFill/>
                </a:ln>
                <a:solidFill>
                  <a:srgbClr val="4F81BD"/>
                </a:solidFill>
                <a:effectLst/>
                <a:uLnTx/>
                <a:uFillTx/>
                <a:latin typeface="Palatino Linotype" panose="02040502050505030304" pitchFamily="18" charset="0"/>
                <a:ea typeface="+mn-ea"/>
                <a:cs typeface="+mn-cs"/>
              </a:rPr>
              <a:t>3 pages</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in the website :</a:t>
            </a:r>
          </a:p>
          <a:p>
            <a:r>
              <a:rPr lang="en-US" sz="2400" b="1" dirty="0">
                <a:effectLst/>
                <a:latin typeface="Times New Roman" panose="02020603050405020304" pitchFamily="18" charset="0"/>
                <a:ea typeface="Calibri" panose="020F0502020204030204" pitchFamily="34" charset="0"/>
              </a:rPr>
              <a:t>1. Start page: </a:t>
            </a:r>
            <a:r>
              <a:rPr lang="en-US" sz="2400" dirty="0">
                <a:effectLst/>
                <a:latin typeface="Times New Roman" panose="02020603050405020304" pitchFamily="18" charset="0"/>
                <a:ea typeface="Calibri" panose="020F0502020204030204" pitchFamily="34" charset="0"/>
              </a:rPr>
              <a:t>which shows how to go to the Services, Help and Contact pages</a:t>
            </a:r>
          </a:p>
          <a:p>
            <a:endParaRPr lang="en-US" dirty="0"/>
          </a:p>
        </p:txBody>
      </p:sp>
    </p:spTree>
    <p:extLst>
      <p:ext uri="{BB962C8B-B14F-4D97-AF65-F5344CB8AC3E}">
        <p14:creationId xmlns:p14="http://schemas.microsoft.com/office/powerpoint/2010/main" val="2715117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2DF5-11E7-7694-5687-197E870FFB7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25D746E-5052-1B32-BBE2-C7DA9F619D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p:spPr>
      </p:pic>
    </p:spTree>
    <p:extLst>
      <p:ext uri="{BB962C8B-B14F-4D97-AF65-F5344CB8AC3E}">
        <p14:creationId xmlns:p14="http://schemas.microsoft.com/office/powerpoint/2010/main" val="1266918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8710-27B4-8FBD-C797-5BDA465A4566}"/>
              </a:ext>
            </a:extLst>
          </p:cNvPr>
          <p:cNvSpPr>
            <a:spLocks noGrp="1"/>
          </p:cNvSpPr>
          <p:nvPr>
            <p:ph type="title"/>
          </p:nvPr>
        </p:nvSpPr>
        <p:spPr>
          <a:xfrm>
            <a:off x="838200" y="365125"/>
            <a:ext cx="10515600" cy="646257"/>
          </a:xfrm>
          <a:noFill/>
          <a:ln>
            <a:noFill/>
          </a:ln>
        </p:spPr>
        <p:txBody>
          <a:bodyPr>
            <a:normAutofit fontScale="90000"/>
          </a:bodyPr>
          <a:lstStyle/>
          <a:p>
            <a:r>
              <a:rPr kumimoji="0" lang="en-US" sz="4400" b="1" i="0" u="none" strike="noStrike" kern="1200" cap="none" spc="0" normalizeH="0" baseline="0" noProof="0" dirty="0">
                <a:ln>
                  <a:noFill/>
                </a:ln>
                <a:solidFill>
                  <a:srgbClr val="44546A"/>
                </a:solidFill>
                <a:effectLst/>
                <a:uLnTx/>
                <a:uFillTx/>
                <a:latin typeface="Calibri"/>
                <a:ea typeface="+mn-ea"/>
                <a:cs typeface="+mn-cs"/>
              </a:rPr>
              <a:t>             Frontend implementation</a:t>
            </a:r>
            <a:endParaRPr lang="en-US" dirty="0"/>
          </a:p>
        </p:txBody>
      </p:sp>
      <p:sp>
        <p:nvSpPr>
          <p:cNvPr id="3" name="Content Placeholder 2">
            <a:extLst>
              <a:ext uri="{FF2B5EF4-FFF2-40B4-BE49-F238E27FC236}">
                <a16:creationId xmlns:a16="http://schemas.microsoft.com/office/drawing/2014/main" id="{4AD33D7E-682F-7739-E300-63D94D186838}"/>
              </a:ext>
            </a:extLst>
          </p:cNvPr>
          <p:cNvSpPr>
            <a:spLocks noGrp="1"/>
          </p:cNvSpPr>
          <p:nvPr>
            <p:ph idx="1"/>
          </p:nvPr>
        </p:nvSpPr>
        <p:spPr>
          <a:xfrm>
            <a:off x="703385" y="1392703"/>
            <a:ext cx="9257479" cy="3910818"/>
          </a:xfrm>
        </p:spPr>
        <p:txBody>
          <a:bodyPr>
            <a:normAutofit/>
          </a:bodyPr>
          <a:lstStyle/>
          <a:p>
            <a:pPr marL="0" indent="0">
              <a:buNone/>
            </a:pPr>
            <a:r>
              <a:rPr lang="en-US" sz="2400" b="1" dirty="0">
                <a:effectLst/>
                <a:latin typeface="Times New Roman" panose="02020603050405020304" pitchFamily="18" charset="0"/>
                <a:ea typeface="Calibri" panose="020F0502020204030204" pitchFamily="34" charset="0"/>
              </a:rPr>
              <a:t>2.Services page:</a:t>
            </a:r>
          </a:p>
          <a:p>
            <a:pPr marL="0" indent="0">
              <a:buNone/>
            </a:pPr>
            <a:r>
              <a:rPr lang="en-US" sz="2400" b="1"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which shows the free and busy locations when owner’s car clicks the  Entry button. and shows the time taken and the money to be paid when owner’s car clicks the Exit button</a:t>
            </a:r>
            <a:r>
              <a:rPr lang="en-US" sz="2000" dirty="0">
                <a:effectLst/>
                <a:latin typeface="Times New Roman" panose="02020603050405020304" pitchFamily="18" charset="0"/>
                <a:ea typeface="Calibri" panose="020F0502020204030204" pitchFamily="34" charset="0"/>
              </a:rPr>
              <a:t>.</a:t>
            </a: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US" sz="2000" dirty="0"/>
          </a:p>
        </p:txBody>
      </p:sp>
    </p:spTree>
    <p:extLst>
      <p:ext uri="{BB962C8B-B14F-4D97-AF65-F5344CB8AC3E}">
        <p14:creationId xmlns:p14="http://schemas.microsoft.com/office/powerpoint/2010/main" val="208007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2697-DFA9-4ECD-1513-68DA620F0223}"/>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FE517760-A3A4-5EBC-CEDF-8751837C2F3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ln>
            <a:noFill/>
          </a:ln>
        </p:spPr>
      </p:pic>
    </p:spTree>
    <p:extLst>
      <p:ext uri="{BB962C8B-B14F-4D97-AF65-F5344CB8AC3E}">
        <p14:creationId xmlns:p14="http://schemas.microsoft.com/office/powerpoint/2010/main" val="3796976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66AC7-B6AA-1FFA-A1CD-B4F3F96F2CF0}"/>
              </a:ext>
            </a:extLst>
          </p:cNvPr>
          <p:cNvSpPr>
            <a:spLocks noGrp="1"/>
          </p:cNvSpPr>
          <p:nvPr>
            <p:ph type="title"/>
          </p:nvPr>
        </p:nvSpPr>
        <p:spPr>
          <a:xfrm>
            <a:off x="838200" y="365125"/>
            <a:ext cx="10515600" cy="576983"/>
          </a:xfrm>
          <a:noFill/>
          <a:ln>
            <a:noFill/>
          </a:ln>
        </p:spPr>
        <p:txBody>
          <a:bodyPr>
            <a:normAutofit fontScale="90000"/>
          </a:bodyPr>
          <a:lstStyle/>
          <a:p>
            <a:pPr algn="l"/>
            <a:r>
              <a:rPr lang="en-US" sz="2000" dirty="0">
                <a:effectLst/>
                <a:latin typeface="Times New Roman" panose="02020603050405020304" pitchFamily="18" charset="0"/>
                <a:ea typeface="Calibri" panose="020F0502020204030204" pitchFamily="34" charset="0"/>
              </a:rPr>
              <a:t>when car owner clicks the Exit button</a:t>
            </a:r>
            <a:endParaRPr lang="en-US" sz="2000" dirty="0"/>
          </a:p>
        </p:txBody>
      </p:sp>
      <p:pic>
        <p:nvPicPr>
          <p:cNvPr id="8" name="Content Placeholder 7">
            <a:extLst>
              <a:ext uri="{FF2B5EF4-FFF2-40B4-BE49-F238E27FC236}">
                <a16:creationId xmlns:a16="http://schemas.microsoft.com/office/drawing/2014/main" id="{60E4E66D-1CCB-AF57-FE60-11624D8C3600}"/>
              </a:ext>
            </a:extLst>
          </p:cNvPr>
          <p:cNvPicPr>
            <a:picLocks noGrp="1" noChangeAspect="1"/>
          </p:cNvPicPr>
          <p:nvPr>
            <p:ph idx="1"/>
          </p:nvPr>
        </p:nvPicPr>
        <p:blipFill>
          <a:blip r:embed="rId2"/>
          <a:stretch>
            <a:fillRect/>
          </a:stretch>
        </p:blipFill>
        <p:spPr>
          <a:xfrm>
            <a:off x="0" y="942108"/>
            <a:ext cx="12191999" cy="5915891"/>
          </a:xfrm>
        </p:spPr>
      </p:pic>
    </p:spTree>
    <p:extLst>
      <p:ext uri="{BB962C8B-B14F-4D97-AF65-F5344CB8AC3E}">
        <p14:creationId xmlns:p14="http://schemas.microsoft.com/office/powerpoint/2010/main" val="1658961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25AD-1B00-CD99-48EC-8A4464A6BB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B6F461-ACB5-F664-BBF8-BD08A132F601}"/>
              </a:ext>
            </a:extLst>
          </p:cNvPr>
          <p:cNvPicPr>
            <a:picLocks noGrp="1" noChangeAspect="1"/>
          </p:cNvPicPr>
          <p:nvPr>
            <p:ph idx="1"/>
          </p:nvPr>
        </p:nvPicPr>
        <p:blipFill>
          <a:blip r:embed="rId2"/>
          <a:stretch>
            <a:fillRect/>
          </a:stretch>
        </p:blipFill>
        <p:spPr>
          <a:xfrm>
            <a:off x="0" y="0"/>
            <a:ext cx="12192000" cy="6857999"/>
          </a:xfrm>
        </p:spPr>
      </p:pic>
    </p:spTree>
    <p:extLst>
      <p:ext uri="{BB962C8B-B14F-4D97-AF65-F5344CB8AC3E}">
        <p14:creationId xmlns:p14="http://schemas.microsoft.com/office/powerpoint/2010/main" val="2257666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8623-C92D-FC46-AE9B-6C65B180BA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53E9628-6645-6134-C636-A642D08806E3}"/>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3648382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981200" y="476673"/>
            <a:ext cx="8229600" cy="5649491"/>
          </a:xfrm>
        </p:spPr>
        <p:txBody>
          <a:bodyPr>
            <a:normAutofit/>
          </a:bodyPr>
          <a:lstStyle/>
          <a:p>
            <a:pPr algn="ctr">
              <a:buNone/>
            </a:pPr>
            <a:r>
              <a:rPr lang="en-GB" dirty="0"/>
              <a:t>  </a:t>
            </a:r>
          </a:p>
          <a:p>
            <a:pPr algn="ctr">
              <a:buNone/>
            </a:pPr>
            <a:endParaRPr lang="en-GB" dirty="0"/>
          </a:p>
          <a:p>
            <a:pPr algn="ctr">
              <a:buNone/>
            </a:pPr>
            <a:endParaRPr lang="en-GB" dirty="0"/>
          </a:p>
          <a:p>
            <a:pPr algn="ctr">
              <a:buNone/>
            </a:pPr>
            <a:endParaRPr lang="en-GB" dirty="0"/>
          </a:p>
          <a:p>
            <a:pPr algn="ctr">
              <a:buNone/>
            </a:pPr>
            <a:endParaRPr lang="en-GB" dirty="0"/>
          </a:p>
          <a:p>
            <a:pPr algn="ctr">
              <a:buNone/>
            </a:pPr>
            <a:endParaRPr lang="en-GB" dirty="0"/>
          </a:p>
          <a:p>
            <a:pPr algn="ctr">
              <a:buNone/>
            </a:pPr>
            <a:endParaRPr lang="en-GB" dirty="0"/>
          </a:p>
          <a:p>
            <a:pPr algn="ctr">
              <a:buNone/>
            </a:pPr>
            <a:endParaRPr lang="en-GB" dirty="0"/>
          </a:p>
          <a:p>
            <a:pPr algn="ctr">
              <a:buNone/>
            </a:pPr>
            <a:endParaRPr lang="en-GB" dirty="0"/>
          </a:p>
          <a:p>
            <a:pPr algn="ctr">
              <a:buNone/>
            </a:pPr>
            <a:r>
              <a:rPr lang="en-GB" dirty="0"/>
              <a:t> Figure 1.2</a:t>
            </a:r>
          </a:p>
        </p:txBody>
      </p:sp>
      <p:pic>
        <p:nvPicPr>
          <p:cNvPr id="5" name="صورة 4" descr="WhatsApp Image 2022-07-15 at 3.06.27 PM.jpeg"/>
          <p:cNvPicPr>
            <a:picLocks noChangeAspect="1"/>
          </p:cNvPicPr>
          <p:nvPr/>
        </p:nvPicPr>
        <p:blipFill rotWithShape="1">
          <a:blip r:embed="rId2" cstate="print"/>
          <a:srcRect l="1772" r="4088" b="4853"/>
          <a:stretch/>
        </p:blipFill>
        <p:spPr>
          <a:xfrm>
            <a:off x="0" y="0"/>
            <a:ext cx="12192000" cy="67711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1C8D-0D47-CE02-E363-4DDAB86860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C9C696-6FC8-ACC8-8361-41918566F160}"/>
              </a:ext>
            </a:extLst>
          </p:cNvPr>
          <p:cNvSpPr>
            <a:spLocks noGrp="1"/>
          </p:cNvSpPr>
          <p:nvPr>
            <p:ph idx="1"/>
          </p:nvPr>
        </p:nvSpPr>
        <p:spPr/>
        <p:txBody>
          <a:bodyPr/>
          <a:lstStyle/>
          <a:p>
            <a:endParaRPr lang="en-US" dirty="0"/>
          </a:p>
        </p:txBody>
      </p:sp>
      <p:pic>
        <p:nvPicPr>
          <p:cNvPr id="4" name="Picture 2" descr="Sealing, Gluing, Potting - Multiple Solutions for the Automotive Industry |  SpringerLink">
            <a:extLst>
              <a:ext uri="{FF2B5EF4-FFF2-40B4-BE49-F238E27FC236}">
                <a16:creationId xmlns:a16="http://schemas.microsoft.com/office/drawing/2014/main" id="{EAC4871E-3A92-8250-9E24-667E1D5DB35A}"/>
              </a:ext>
            </a:extLst>
          </p:cNvPr>
          <p:cNvPicPr>
            <a:picLocks noChangeAspect="1" noChangeArrowheads="1"/>
          </p:cNvPicPr>
          <p:nvPr/>
        </p:nvPicPr>
        <p:blipFill>
          <a:blip r:embed="rId2">
            <a:clrChange>
              <a:clrFrom>
                <a:srgbClr val="FDFDFD"/>
              </a:clrFrom>
              <a:clrTo>
                <a:srgbClr val="FDFDFD">
                  <a:alpha val="0"/>
                </a:srgbClr>
              </a:clrTo>
            </a:clrChange>
            <a:lum bright="70000" contrast="-70000"/>
            <a:extLst>
              <a:ext uri="{BEBA8EAE-BF5A-486C-A8C5-ECC9F3942E4B}">
                <a14:imgProps xmlns:a14="http://schemas.microsoft.com/office/drawing/2010/main">
                  <a14:imgLayer r:embed="rId3">
                    <a14:imgEffect>
                      <a14:colorTemperature colorTemp="2930"/>
                    </a14:imgEffect>
                    <a14:imgEffect>
                      <a14:saturation sat="9000"/>
                    </a14:imgEffect>
                  </a14:imgLayer>
                </a14:imgProps>
              </a:ext>
              <a:ext uri="{28A0092B-C50C-407E-A947-70E740481C1C}">
                <a14:useLocalDpi xmlns:a14="http://schemas.microsoft.com/office/drawing/2010/main" val="0"/>
              </a:ext>
            </a:extLst>
          </a:blip>
          <a:srcRect/>
          <a:stretch>
            <a:fillRect/>
          </a:stretch>
        </p:blipFill>
        <p:spPr bwMode="auto">
          <a:xfrm>
            <a:off x="11875" y="0"/>
            <a:ext cx="12197028" cy="6956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F2BA0DF3-025C-5EFF-DF24-B313EB135889}"/>
              </a:ext>
            </a:extLst>
          </p:cNvPr>
          <p:cNvSpPr txBox="1"/>
          <p:nvPr/>
        </p:nvSpPr>
        <p:spPr>
          <a:xfrm>
            <a:off x="4077325" y="2638044"/>
            <a:ext cx="4661941" cy="923330"/>
          </a:xfrm>
          <a:prstGeom prst="rect">
            <a:avLst/>
          </a:prstGeom>
          <a:noFill/>
        </p:spPr>
        <p:txBody>
          <a:bodyPr wrap="square" rtlCol="0">
            <a:spAutoFit/>
          </a:bodyPr>
          <a:lstStyle/>
          <a:p>
            <a:r>
              <a:rPr lang="en-US" sz="5400" b="1" dirty="0">
                <a:solidFill>
                  <a:srgbClr val="002060"/>
                </a:solidFill>
                <a:latin typeface="Times New Roman" panose="02020603050405020304" pitchFamily="18" charset="0"/>
                <a:cs typeface="Times New Roman" panose="02020603050405020304" pitchFamily="18" charset="0"/>
              </a:rPr>
              <a:t>Slot System</a:t>
            </a:r>
          </a:p>
        </p:txBody>
      </p:sp>
    </p:spTree>
    <p:extLst>
      <p:ext uri="{BB962C8B-B14F-4D97-AF65-F5344CB8AC3E}">
        <p14:creationId xmlns:p14="http://schemas.microsoft.com/office/powerpoint/2010/main" val="452805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19205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0" y="381000"/>
            <a:ext cx="8229600" cy="1143000"/>
          </a:xfrm>
          <a:noFill/>
          <a:ln>
            <a:noFill/>
          </a:ln>
        </p:spPr>
        <p:txBody>
          <a:bodyPr/>
          <a:lstStyle/>
          <a:p>
            <a:r>
              <a:rPr lang="en-US" dirty="0"/>
              <a:t>System main component</a:t>
            </a:r>
          </a:p>
        </p:txBody>
      </p:sp>
      <p:sp>
        <p:nvSpPr>
          <p:cNvPr id="6" name="Rectangle 5"/>
          <p:cNvSpPr/>
          <p:nvPr/>
        </p:nvSpPr>
        <p:spPr>
          <a:xfrm>
            <a:off x="1981200" y="1828800"/>
            <a:ext cx="8382000" cy="411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25991"/>
            <a:ext cx="8001000" cy="4572000"/>
          </a:xfrm>
          <a:prstGeom prst="rect">
            <a:avLst/>
          </a:prstGeom>
        </p:spPr>
      </p:pic>
    </p:spTree>
    <p:extLst>
      <p:ext uri="{BB962C8B-B14F-4D97-AF65-F5344CB8AC3E}">
        <p14:creationId xmlns:p14="http://schemas.microsoft.com/office/powerpoint/2010/main" val="17603921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a:noFill/>
          <a:ln>
            <a:noFill/>
          </a:ln>
        </p:spPr>
        <p:txBody>
          <a:bodyPr/>
          <a:lstStyle/>
          <a:p>
            <a:r>
              <a:rPr lang="en-US" dirty="0"/>
              <a:t>ESP32</a:t>
            </a:r>
          </a:p>
        </p:txBody>
      </p:sp>
      <p:sp>
        <p:nvSpPr>
          <p:cNvPr id="3" name="Content Placeholder 2"/>
          <p:cNvSpPr>
            <a:spLocks noGrp="1"/>
          </p:cNvSpPr>
          <p:nvPr>
            <p:ph idx="1"/>
          </p:nvPr>
        </p:nvSpPr>
        <p:spPr>
          <a:xfrm>
            <a:off x="1752600" y="1752600"/>
            <a:ext cx="3886200" cy="3505200"/>
          </a:xfrm>
        </p:spPr>
        <p:txBody>
          <a:bodyPr>
            <a:normAutofit/>
          </a:bodyPr>
          <a:lstStyle/>
          <a:p>
            <a:pPr>
              <a:buFont typeface="Wingdings" pitchFamily="2" charset="2"/>
              <a:buChar char="Ø"/>
            </a:pPr>
            <a:r>
              <a:rPr lang="en-US" dirty="0"/>
              <a:t> </a:t>
            </a:r>
            <a:r>
              <a:rPr lang="en-US" sz="2800" dirty="0" err="1"/>
              <a:t>wi-fi</a:t>
            </a:r>
            <a:r>
              <a:rPr lang="en-US" sz="2800" dirty="0"/>
              <a:t> built in. </a:t>
            </a:r>
          </a:p>
          <a:p>
            <a:pPr>
              <a:buFont typeface="Wingdings" pitchFamily="2" charset="2"/>
              <a:buChar char="Ø"/>
            </a:pPr>
            <a:r>
              <a:rPr lang="en-US" sz="2800" dirty="0"/>
              <a:t>support I2C    communication. </a:t>
            </a:r>
          </a:p>
          <a:p>
            <a:pPr>
              <a:buFont typeface="Wingdings" pitchFamily="2" charset="2"/>
              <a:buChar char="Ø"/>
            </a:pPr>
            <a:r>
              <a:rPr lang="en-US" sz="2800" dirty="0"/>
              <a:t>Small size.</a:t>
            </a:r>
          </a:p>
          <a:p>
            <a:pPr>
              <a:buFont typeface="Wingdings" pitchFamily="2" charset="2"/>
              <a:buChar char="Ø"/>
            </a:pPr>
            <a:r>
              <a:rPr lang="en-US" sz="2800" dirty="0"/>
              <a:t>Low cost</a:t>
            </a:r>
          </a:p>
          <a:p>
            <a:pPr>
              <a:buFont typeface="Wingdings" pitchFamily="2" charset="2"/>
              <a:buChar char="Ø"/>
            </a:pP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295400"/>
            <a:ext cx="2553056" cy="4858428"/>
          </a:xfrm>
          <a:prstGeom prst="rect">
            <a:avLst/>
          </a:prstGeom>
        </p:spPr>
      </p:pic>
    </p:spTree>
    <p:extLst>
      <p:ext uri="{BB962C8B-B14F-4D97-AF65-F5344CB8AC3E}">
        <p14:creationId xmlns:p14="http://schemas.microsoft.com/office/powerpoint/2010/main" val="906309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121" y="0"/>
            <a:ext cx="8229600" cy="1066800"/>
          </a:xfrm>
          <a:noFill/>
          <a:ln>
            <a:noFill/>
          </a:ln>
        </p:spPr>
        <p:txBody>
          <a:bodyPr/>
          <a:lstStyle/>
          <a:p>
            <a:r>
              <a:rPr lang="en-US" sz="4800" dirty="0"/>
              <a:t>HC-SR04</a:t>
            </a:r>
          </a:p>
        </p:txBody>
      </p:sp>
      <p:sp>
        <p:nvSpPr>
          <p:cNvPr id="3" name="Content Placeholder 2"/>
          <p:cNvSpPr>
            <a:spLocks noGrp="1"/>
          </p:cNvSpPr>
          <p:nvPr>
            <p:ph idx="1"/>
          </p:nvPr>
        </p:nvSpPr>
        <p:spPr>
          <a:xfrm>
            <a:off x="1981200" y="1219201"/>
            <a:ext cx="3733800" cy="4800599"/>
          </a:xfrm>
        </p:spPr>
        <p:txBody>
          <a:bodyPr>
            <a:normAutofit fontScale="85000" lnSpcReduction="20000"/>
          </a:bodyPr>
          <a:lstStyle/>
          <a:p>
            <a:r>
              <a:rPr lang="en-US" sz="2800" dirty="0"/>
              <a:t>Ultrasonic sensors are devices that use electrical–mechanical energy transformation.</a:t>
            </a:r>
          </a:p>
          <a:p>
            <a:endParaRPr lang="en-US" sz="2800" dirty="0"/>
          </a:p>
          <a:p>
            <a:r>
              <a:rPr lang="en-US" sz="2800" dirty="0"/>
              <a:t>use to measure distance from the sensor to the target object(car)</a:t>
            </a:r>
          </a:p>
          <a:p>
            <a:endParaRPr lang="en-US" sz="2800" dirty="0"/>
          </a:p>
          <a:p>
            <a:r>
              <a:rPr lang="en-US" sz="2800" dirty="0"/>
              <a:t>In our project we use it to detect the presence of a car in the spot to change the color of slot  in deferent cases </a:t>
            </a:r>
            <a:r>
              <a:rPr lang="en-US" sz="2400" dirty="0"/>
              <a:t>.</a:t>
            </a:r>
          </a:p>
          <a:p>
            <a:pPr marL="0" indent="0">
              <a:buNone/>
            </a:pPr>
            <a:endParaRPr lang="en-US"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641" y="2438400"/>
            <a:ext cx="3553321" cy="2057400"/>
          </a:xfrm>
          <a:prstGeom prst="rect">
            <a:avLst/>
          </a:prstGeom>
        </p:spPr>
      </p:pic>
    </p:spTree>
    <p:extLst>
      <p:ext uri="{BB962C8B-B14F-4D97-AF65-F5344CB8AC3E}">
        <p14:creationId xmlns:p14="http://schemas.microsoft.com/office/powerpoint/2010/main" val="141858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533400"/>
          </a:xfrm>
          <a:noFill/>
          <a:ln>
            <a:noFill/>
          </a:ln>
        </p:spPr>
        <p:txBody>
          <a:bodyPr>
            <a:normAutofit fontScale="90000"/>
          </a:bodyPr>
          <a:lstStyle/>
          <a:p>
            <a:r>
              <a:rPr lang="en-US" sz="4400" dirty="0"/>
              <a:t>HOW  It Work?</a:t>
            </a:r>
          </a:p>
        </p:txBody>
      </p:sp>
      <p:sp>
        <p:nvSpPr>
          <p:cNvPr id="3" name="Content Placeholder 2"/>
          <p:cNvSpPr>
            <a:spLocks noGrp="1"/>
          </p:cNvSpPr>
          <p:nvPr>
            <p:ph idx="1"/>
          </p:nvPr>
        </p:nvSpPr>
        <p:spPr>
          <a:xfrm>
            <a:off x="1804987" y="1066800"/>
            <a:ext cx="3212490" cy="5680808"/>
          </a:xfrm>
        </p:spPr>
        <p:txBody>
          <a:bodyPr>
            <a:normAutofit/>
          </a:bodyPr>
          <a:lstStyle/>
          <a:p>
            <a:r>
              <a:rPr lang="en-US" sz="2400" dirty="0"/>
              <a:t>It emits short bursts of sound and listens for this sound to echo off of nearby objects.(40 kHz (ultrasonic))</a:t>
            </a:r>
          </a:p>
          <a:p>
            <a:r>
              <a:rPr lang="en-US" sz="2400" dirty="0"/>
              <a:t>The sensor measures the time of flight of the sound burst. then computes the distance to an object using the echo time and the speed of sound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985" y="1066801"/>
            <a:ext cx="5334000" cy="2819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349" y="3974246"/>
            <a:ext cx="5200650"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3420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Interfacing Ultrasonic With ESP 32</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335237"/>
            <a:ext cx="7543800" cy="3989362"/>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815" y="112713"/>
            <a:ext cx="8229600"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31340316-51D0-5856-E191-5056ACD66F24}"/>
              </a:ext>
            </a:extLst>
          </p:cNvPr>
          <p:cNvSpPr txBox="1"/>
          <p:nvPr/>
        </p:nvSpPr>
        <p:spPr>
          <a:xfrm>
            <a:off x="2231136" y="1645920"/>
            <a:ext cx="4802710" cy="461665"/>
          </a:xfrm>
          <a:prstGeom prst="rect">
            <a:avLst/>
          </a:prstGeom>
          <a:noFill/>
        </p:spPr>
        <p:txBody>
          <a:bodyPr wrap="square" rtlCol="0">
            <a:spAutoFit/>
          </a:bodyPr>
          <a:lstStyle/>
          <a:p>
            <a:r>
              <a:rPr lang="en-US" sz="2400" dirty="0"/>
              <a:t>Connection Ultrasonic With ESP 32</a:t>
            </a:r>
          </a:p>
        </p:txBody>
      </p:sp>
    </p:spTree>
    <p:extLst>
      <p:ext uri="{BB962C8B-B14F-4D97-AF65-F5344CB8AC3E}">
        <p14:creationId xmlns:p14="http://schemas.microsoft.com/office/powerpoint/2010/main" val="2512880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289871190"/>
              </p:ext>
            </p:extLst>
          </p:nvPr>
        </p:nvGraphicFramePr>
        <p:xfrm>
          <a:off x="464235" y="628710"/>
          <a:ext cx="11394830" cy="6229290"/>
        </p:xfrm>
        <a:graphic>
          <a:graphicData uri="http://schemas.openxmlformats.org/presentationml/2006/ole">
            <mc:AlternateContent xmlns:mc="http://schemas.openxmlformats.org/markup-compatibility/2006">
              <mc:Choice xmlns:v="urn:schemas-microsoft-com:vml" Requires="v">
                <p:oleObj name="Document" r:id="rId2" imgW="9167074" imgH="10196838" progId="Word.Document.12">
                  <p:embed/>
                </p:oleObj>
              </mc:Choice>
              <mc:Fallback>
                <p:oleObj name="Document" r:id="rId2" imgW="9167074" imgH="10196838" progId="Word.Document.12">
                  <p:embed/>
                  <p:pic>
                    <p:nvPicPr>
                      <p:cNvPr id="2" name="Object 1"/>
                      <p:cNvPicPr/>
                      <p:nvPr/>
                    </p:nvPicPr>
                    <p:blipFill>
                      <a:blip r:embed="rId3"/>
                      <a:stretch>
                        <a:fillRect/>
                      </a:stretch>
                    </p:blipFill>
                    <p:spPr>
                      <a:xfrm>
                        <a:off x="464235" y="628710"/>
                        <a:ext cx="11394830" cy="6229290"/>
                      </a:xfrm>
                      <a:prstGeom prst="rect">
                        <a:avLst/>
                      </a:prstGeom>
                    </p:spPr>
                  </p:pic>
                </p:oleObj>
              </mc:Fallback>
            </mc:AlternateContent>
          </a:graphicData>
        </a:graphic>
      </p:graphicFrame>
      <p:sp>
        <p:nvSpPr>
          <p:cNvPr id="4" name="TextBox 3"/>
          <p:cNvSpPr txBox="1"/>
          <p:nvPr/>
        </p:nvSpPr>
        <p:spPr>
          <a:xfrm>
            <a:off x="3429000" y="32062"/>
            <a:ext cx="7086600" cy="400110"/>
          </a:xfrm>
          <a:prstGeom prst="rect">
            <a:avLst/>
          </a:prstGeom>
          <a:noFill/>
        </p:spPr>
        <p:txBody>
          <a:bodyPr wrap="square" rtlCol="0">
            <a:spAutoFit/>
          </a:bodyPr>
          <a:lstStyle/>
          <a:p>
            <a:r>
              <a:rPr lang="en-US" sz="2000" b="1" dirty="0"/>
              <a:t>Code ESP32 with </a:t>
            </a:r>
            <a:r>
              <a:rPr lang="en-US" sz="2000" b="1" dirty="0" err="1"/>
              <a:t>Ultrasoinc</a:t>
            </a:r>
            <a:r>
              <a:rPr lang="en-US" sz="2000" b="1" dirty="0"/>
              <a:t> and upload data to Server</a:t>
            </a:r>
          </a:p>
        </p:txBody>
      </p:sp>
    </p:spTree>
    <p:extLst>
      <p:ext uri="{BB962C8B-B14F-4D97-AF65-F5344CB8AC3E}">
        <p14:creationId xmlns:p14="http://schemas.microsoft.com/office/powerpoint/2010/main" val="3863248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143000"/>
            <a:ext cx="731519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8635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68"/>
            <a:ext cx="12192000" cy="684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761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981200" y="476673"/>
            <a:ext cx="8229600" cy="5649491"/>
          </a:xfrm>
        </p:spPr>
        <p:txBody>
          <a:bodyPr>
            <a:normAutofit/>
          </a:bodyPr>
          <a:lstStyle/>
          <a:p>
            <a:endParaRPr lang="en-GB" dirty="0"/>
          </a:p>
          <a:p>
            <a:endParaRPr lang="en-GB" sz="4600" b="1" dirty="0">
              <a:solidFill>
                <a:schemeClr val="accent3"/>
              </a:solidFill>
              <a:latin typeface="Times New Roman" panose="02020603050405020304" pitchFamily="18" charset="0"/>
              <a:cs typeface="Times New Roman" panose="02020603050405020304" pitchFamily="18" charset="0"/>
            </a:endParaRPr>
          </a:p>
          <a:p>
            <a:r>
              <a:rPr lang="en-GB" sz="4600" b="1" dirty="0">
                <a:solidFill>
                  <a:srgbClr val="002060"/>
                </a:solidFill>
                <a:latin typeface="Times New Roman" panose="02020603050405020304" pitchFamily="18" charset="0"/>
                <a:cs typeface="Times New Roman" panose="02020603050405020304" pitchFamily="18" charset="0"/>
              </a:rPr>
              <a:t>Disadvantage of no</a:t>
            </a:r>
            <a:r>
              <a:rPr lang="en-US" altLang="en-GB" sz="4600" b="1" dirty="0">
                <a:solidFill>
                  <a:srgbClr val="002060"/>
                </a:solidFill>
                <a:latin typeface="Times New Roman" panose="02020603050405020304" pitchFamily="18" charset="0"/>
                <a:cs typeface="Times New Roman" panose="02020603050405020304" pitchFamily="18" charset="0"/>
              </a:rPr>
              <a:t>t </a:t>
            </a:r>
            <a:r>
              <a:rPr lang="en-GB" sz="4600" b="1" dirty="0">
                <a:solidFill>
                  <a:srgbClr val="002060"/>
                </a:solidFill>
                <a:latin typeface="Times New Roman" panose="02020603050405020304" pitchFamily="18" charset="0"/>
                <a:cs typeface="Times New Roman" panose="02020603050405020304" pitchFamily="18" charset="0"/>
              </a:rPr>
              <a:t>smart parking system .</a:t>
            </a:r>
          </a:p>
          <a:p>
            <a:pPr>
              <a:buNone/>
            </a:pPr>
            <a:r>
              <a:rPr lang="en-US" altLang="en-GB" sz="3400" dirty="0"/>
              <a:t>1. congestion.</a:t>
            </a:r>
          </a:p>
          <a:p>
            <a:pPr>
              <a:buNone/>
            </a:pPr>
            <a:r>
              <a:rPr lang="en-US" altLang="en-GB" sz="3400" dirty="0"/>
              <a:t>2. wasting time.</a:t>
            </a:r>
          </a:p>
          <a:p>
            <a:pPr>
              <a:buNone/>
            </a:pPr>
            <a:r>
              <a:rPr lang="en-US" altLang="en-GB" sz="3400" dirty="0"/>
              <a:t>3. sometimes it is harmful to human health.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102"/>
            <a:ext cx="12192000" cy="6836898"/>
          </a:xfrm>
          <a:prstGeom prst="rect">
            <a:avLst/>
          </a:prstGeom>
        </p:spPr>
      </p:pic>
    </p:spTree>
    <p:extLst>
      <p:ext uri="{BB962C8B-B14F-4D97-AF65-F5344CB8AC3E}">
        <p14:creationId xmlns:p14="http://schemas.microsoft.com/office/powerpoint/2010/main" val="2203615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14400"/>
            <a:ext cx="8839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6563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71600"/>
            <a:ext cx="7772400"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209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9144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1885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114"/>
            <a:ext cx="9144000"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803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912" y="762000"/>
            <a:ext cx="8534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327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838200"/>
            <a:ext cx="7467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6973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9143999"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8248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2510" y="255192"/>
            <a:ext cx="4724400" cy="523220"/>
          </a:xfrm>
          <a:prstGeom prst="rect">
            <a:avLst/>
          </a:prstGeom>
        </p:spPr>
        <p:txBody>
          <a:bodyPr wrap="square">
            <a:spAutoFit/>
          </a:bodyPr>
          <a:lstStyle/>
          <a:p>
            <a:r>
              <a:rPr lang="en-US" sz="2800" dirty="0">
                <a:solidFill>
                  <a:schemeClr val="tx2">
                    <a:lumMod val="75000"/>
                  </a:schemeClr>
                </a:solidFill>
              </a:rPr>
              <a:t>   System Block Diagram</a:t>
            </a:r>
          </a:p>
        </p:txBody>
      </p:sp>
      <p:sp>
        <p:nvSpPr>
          <p:cNvPr id="4" name="Rounded Rectangle 3"/>
          <p:cNvSpPr/>
          <p:nvPr/>
        </p:nvSpPr>
        <p:spPr>
          <a:xfrm>
            <a:off x="5257800" y="2877967"/>
            <a:ext cx="2209800" cy="1600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ESP32</a:t>
            </a:r>
          </a:p>
        </p:txBody>
      </p:sp>
      <p:sp>
        <p:nvSpPr>
          <p:cNvPr id="5" name="Rectangle 4"/>
          <p:cNvSpPr/>
          <p:nvPr/>
        </p:nvSpPr>
        <p:spPr>
          <a:xfrm>
            <a:off x="2742028" y="1812925"/>
            <a:ext cx="1447800" cy="1028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HC-SR04</a:t>
            </a:r>
          </a:p>
        </p:txBody>
      </p:sp>
      <p:sp>
        <p:nvSpPr>
          <p:cNvPr id="6" name="Rectangle 5"/>
          <p:cNvSpPr/>
          <p:nvPr/>
        </p:nvSpPr>
        <p:spPr>
          <a:xfrm>
            <a:off x="2725616" y="4267200"/>
            <a:ext cx="1444752" cy="1033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HC-SR04</a:t>
            </a:r>
          </a:p>
        </p:txBody>
      </p:sp>
      <p:sp>
        <p:nvSpPr>
          <p:cNvPr id="7" name="Rectangle 6"/>
          <p:cNvSpPr/>
          <p:nvPr/>
        </p:nvSpPr>
        <p:spPr>
          <a:xfrm>
            <a:off x="8534400" y="1812925"/>
            <a:ext cx="1447800" cy="1028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HC-SR04</a:t>
            </a:r>
          </a:p>
        </p:txBody>
      </p:sp>
      <p:sp>
        <p:nvSpPr>
          <p:cNvPr id="8" name="Rectangle 7"/>
          <p:cNvSpPr/>
          <p:nvPr/>
        </p:nvSpPr>
        <p:spPr>
          <a:xfrm>
            <a:off x="8686800" y="4545441"/>
            <a:ext cx="1444752" cy="9659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HC-SR04</a:t>
            </a:r>
          </a:p>
        </p:txBody>
      </p:sp>
      <p:cxnSp>
        <p:nvCxnSpPr>
          <p:cNvPr id="10" name="Elbow Connector 9"/>
          <p:cNvCxnSpPr>
            <a:stCxn id="5" idx="3"/>
          </p:cNvCxnSpPr>
          <p:nvPr/>
        </p:nvCxnSpPr>
        <p:spPr>
          <a:xfrm>
            <a:off x="4189828" y="2327275"/>
            <a:ext cx="1067972" cy="1045994"/>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6" idx="3"/>
          </p:cNvCxnSpPr>
          <p:nvPr/>
        </p:nvCxnSpPr>
        <p:spPr>
          <a:xfrm flipV="1">
            <a:off x="4170368" y="3756076"/>
            <a:ext cx="1067972" cy="102776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7" idx="1"/>
          </p:cNvCxnSpPr>
          <p:nvPr/>
        </p:nvCxnSpPr>
        <p:spPr>
          <a:xfrm rot="10800000" flipV="1">
            <a:off x="7467600" y="2327275"/>
            <a:ext cx="1066800" cy="1045994"/>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8" idx="1"/>
          </p:cNvCxnSpPr>
          <p:nvPr/>
        </p:nvCxnSpPr>
        <p:spPr>
          <a:xfrm rot="10800000">
            <a:off x="7467600" y="4038605"/>
            <a:ext cx="1219200" cy="989837"/>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8471564" y="3297067"/>
            <a:ext cx="1676400" cy="762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Battery</a:t>
            </a:r>
          </a:p>
        </p:txBody>
      </p:sp>
      <p:cxnSp>
        <p:nvCxnSpPr>
          <p:cNvPr id="31" name="Straight Arrow Connector 30"/>
          <p:cNvCxnSpPr>
            <a:stCxn id="29" idx="1"/>
            <a:endCxn id="4" idx="3"/>
          </p:cNvCxnSpPr>
          <p:nvPr/>
        </p:nvCxnSpPr>
        <p:spPr>
          <a:xfrm flipH="1">
            <a:off x="7467600" y="3678067"/>
            <a:ext cx="1003964"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054" name="Cloud Callout 2053"/>
          <p:cNvSpPr/>
          <p:nvPr/>
        </p:nvSpPr>
        <p:spPr>
          <a:xfrm>
            <a:off x="2075572" y="990600"/>
            <a:ext cx="8574257" cy="5297658"/>
          </a:xfrm>
          <a:prstGeom prst="cloudCallout">
            <a:avLst>
              <a:gd name="adj1" fmla="val -49749"/>
              <a:gd name="adj2" fmla="val 47894"/>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55" name="Rectangle 2054"/>
          <p:cNvSpPr/>
          <p:nvPr/>
        </p:nvSpPr>
        <p:spPr>
          <a:xfrm>
            <a:off x="1552136" y="5943600"/>
            <a:ext cx="1923170" cy="838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Router</a:t>
            </a:r>
          </a:p>
        </p:txBody>
      </p:sp>
      <p:sp>
        <p:nvSpPr>
          <p:cNvPr id="3" name="Parallelogram 2"/>
          <p:cNvSpPr/>
          <p:nvPr/>
        </p:nvSpPr>
        <p:spPr>
          <a:xfrm>
            <a:off x="4914900" y="1269610"/>
            <a:ext cx="1313570" cy="517525"/>
          </a:xfrm>
          <a:prstGeom prst="parallelogram">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Parallelogram 8"/>
          <p:cNvSpPr/>
          <p:nvPr/>
        </p:nvSpPr>
        <p:spPr>
          <a:xfrm>
            <a:off x="4530852" y="1812926"/>
            <a:ext cx="1563858" cy="396875"/>
          </a:xfrm>
          <a:prstGeom prst="parallelogram">
            <a:avLst>
              <a:gd name="adj" fmla="val 9234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TextBox 10"/>
          <p:cNvSpPr txBox="1"/>
          <p:nvPr/>
        </p:nvSpPr>
        <p:spPr>
          <a:xfrm>
            <a:off x="6161532" y="1528371"/>
            <a:ext cx="1077468" cy="707886"/>
          </a:xfrm>
          <a:prstGeom prst="rect">
            <a:avLst/>
          </a:prstGeom>
          <a:noFill/>
        </p:spPr>
        <p:txBody>
          <a:bodyPr wrap="square" rtlCol="0">
            <a:spAutoFit/>
          </a:bodyPr>
          <a:lstStyle/>
          <a:p>
            <a:r>
              <a:rPr lang="en-US" sz="2000" dirty="0"/>
              <a:t>Laptop</a:t>
            </a:r>
          </a:p>
          <a:p>
            <a:r>
              <a:rPr lang="en-US" sz="2000" dirty="0"/>
              <a:t>(server</a:t>
            </a:r>
            <a:r>
              <a:rPr lang="en-US" dirty="0"/>
              <a:t>)</a:t>
            </a:r>
          </a:p>
        </p:txBody>
      </p:sp>
      <p:sp>
        <p:nvSpPr>
          <p:cNvPr id="12" name="Rectangle 11"/>
          <p:cNvSpPr/>
          <p:nvPr/>
        </p:nvSpPr>
        <p:spPr>
          <a:xfrm>
            <a:off x="1981200" y="990600"/>
            <a:ext cx="8382000" cy="495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068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59990"/>
            <a:ext cx="8229600" cy="914400"/>
          </a:xfrm>
          <a:noFill/>
          <a:ln>
            <a:noFill/>
          </a:ln>
        </p:spPr>
        <p:txBody>
          <a:bodyPr/>
          <a:lstStyle/>
          <a:p>
            <a:r>
              <a:rPr lang="en-US" sz="3600" dirty="0"/>
              <a:t>What is Network?</a:t>
            </a:r>
          </a:p>
        </p:txBody>
      </p:sp>
      <p:sp>
        <p:nvSpPr>
          <p:cNvPr id="3" name="Content Placeholder 2"/>
          <p:cNvSpPr>
            <a:spLocks noGrp="1"/>
          </p:cNvSpPr>
          <p:nvPr>
            <p:ph idx="1"/>
          </p:nvPr>
        </p:nvSpPr>
        <p:spPr>
          <a:xfrm>
            <a:off x="1752600" y="1295400"/>
            <a:ext cx="4267200" cy="5105400"/>
          </a:xfrm>
        </p:spPr>
        <p:txBody>
          <a:bodyPr>
            <a:normAutofit lnSpcReduction="10000"/>
          </a:bodyPr>
          <a:lstStyle/>
          <a:p>
            <a:r>
              <a:rPr lang="en-US" sz="2800" dirty="0">
                <a:solidFill>
                  <a:schemeClr val="tx2"/>
                </a:solidFill>
              </a:rPr>
              <a:t>A network is a combination of hardware and software that sends data from one location to another.</a:t>
            </a:r>
          </a:p>
          <a:p>
            <a:pPr marL="0" indent="0">
              <a:buNone/>
            </a:pPr>
            <a:endParaRPr lang="en-US" sz="2800" dirty="0">
              <a:solidFill>
                <a:schemeClr val="tx2"/>
              </a:solidFill>
            </a:endParaRPr>
          </a:p>
          <a:p>
            <a:r>
              <a:rPr lang="en-US" sz="2800" dirty="0">
                <a:solidFill>
                  <a:schemeClr val="tx2"/>
                </a:solidFill>
              </a:rPr>
              <a:t>there are many type of network devices we use two types from them:</a:t>
            </a:r>
          </a:p>
          <a:p>
            <a:pPr lvl="1">
              <a:buFont typeface="Wingdings" pitchFamily="2" charset="2"/>
              <a:buChar char="Ø"/>
            </a:pPr>
            <a:r>
              <a:rPr lang="en-US" sz="2500" dirty="0">
                <a:solidFill>
                  <a:schemeClr val="tx2"/>
                </a:solidFill>
              </a:rPr>
              <a:t>Router</a:t>
            </a:r>
          </a:p>
          <a:p>
            <a:pPr lvl="1">
              <a:buFont typeface="Wingdings" pitchFamily="2" charset="2"/>
              <a:buChar char="Ø"/>
            </a:pPr>
            <a:r>
              <a:rPr lang="en-US" sz="2500" dirty="0">
                <a:solidFill>
                  <a:schemeClr val="tx2"/>
                </a:solidFill>
              </a:rPr>
              <a:t>Access Point</a:t>
            </a:r>
          </a:p>
          <a:p>
            <a:pPr lvl="1">
              <a:buFont typeface="Wingdings" pitchFamily="2" charset="2"/>
              <a:buChar char="Ø"/>
            </a:pPr>
            <a:endParaRPr lang="en-US" sz="2500" dirty="0"/>
          </a:p>
          <a:p>
            <a:pPr lvl="1">
              <a:buFont typeface="Wingdings" pitchFamily="2" charset="2"/>
              <a:buChar char="Ø"/>
            </a:pPr>
            <a:endParaRPr lang="en-US" sz="25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973219"/>
            <a:ext cx="4191000" cy="5122781"/>
          </a:xfrm>
          <a:prstGeom prst="rect">
            <a:avLst/>
          </a:prstGeom>
        </p:spPr>
      </p:pic>
    </p:spTree>
    <p:extLst>
      <p:ext uri="{BB962C8B-B14F-4D97-AF65-F5344CB8AC3E}">
        <p14:creationId xmlns:p14="http://schemas.microsoft.com/office/powerpoint/2010/main" val="362621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9F52E-5380-1545-AAC6-05CF59A0F8C0}"/>
              </a:ext>
            </a:extLst>
          </p:cNvPr>
          <p:cNvPicPr>
            <a:picLocks noChangeAspect="1"/>
          </p:cNvPicPr>
          <p:nvPr/>
        </p:nvPicPr>
        <p:blipFill>
          <a:blip r:embed="rId2"/>
          <a:stretch>
            <a:fillRect/>
          </a:stretch>
        </p:blipFill>
        <p:spPr>
          <a:xfrm>
            <a:off x="-149902" y="0"/>
            <a:ext cx="12341902" cy="6858000"/>
          </a:xfrm>
          <a:prstGeom prst="rect">
            <a:avLst/>
          </a:prstGeom>
        </p:spPr>
      </p:pic>
      <p:sp>
        <p:nvSpPr>
          <p:cNvPr id="3" name="عنصر نائب للمحتوى 2"/>
          <p:cNvSpPr>
            <a:spLocks noGrp="1"/>
          </p:cNvSpPr>
          <p:nvPr>
            <p:ph idx="1"/>
          </p:nvPr>
        </p:nvSpPr>
        <p:spPr>
          <a:xfrm>
            <a:off x="1981200" y="548681"/>
            <a:ext cx="8229600" cy="5577483"/>
          </a:xfrm>
        </p:spPr>
        <p:txBody>
          <a:bodyPr>
            <a:normAutofit lnSpcReduction="10000"/>
          </a:bodyPr>
          <a:lstStyle/>
          <a:p>
            <a:pPr marL="0" indent="0">
              <a:buNone/>
            </a:pPr>
            <a:endParaRPr lang="en-GB" sz="3600" b="1" dirty="0">
              <a:solidFill>
                <a:schemeClr val="accent3"/>
              </a:solidFill>
            </a:endParaRPr>
          </a:p>
          <a:p>
            <a:r>
              <a:rPr lang="en-GB" sz="4400" b="1" dirty="0">
                <a:solidFill>
                  <a:srgbClr val="002060"/>
                </a:solidFill>
              </a:rPr>
              <a:t>Need for project, why smart?</a:t>
            </a:r>
          </a:p>
          <a:p>
            <a:pPr>
              <a:spcBef>
                <a:spcPts val="0"/>
              </a:spcBef>
              <a:buNone/>
            </a:pPr>
            <a:r>
              <a:rPr lang="en-GB" sz="2400" dirty="0"/>
              <a:t>  </a:t>
            </a:r>
            <a:r>
              <a:rPr lang="en-GB" dirty="0"/>
              <a:t>   </a:t>
            </a:r>
            <a:r>
              <a:rPr lang="en-GB" sz="2800" dirty="0"/>
              <a:t>In this advanced world and many technology nowadays a regular garage is convenient, we see around us arising smart cities and compounds that uses smart technologies and </a:t>
            </a:r>
            <a:r>
              <a:rPr lang="en-GB" sz="2800" dirty="0" err="1"/>
              <a:t>iot</a:t>
            </a:r>
            <a:r>
              <a:rPr lang="en-GB" sz="2800" dirty="0"/>
              <a:t> throughout the city  . So we thought that in these cities we also need a compatible smart garage to be suitable for these cities.</a:t>
            </a:r>
          </a:p>
          <a:p>
            <a:pPr>
              <a:spcBef>
                <a:spcPts val="0"/>
              </a:spcBef>
              <a:buNone/>
            </a:pPr>
            <a:r>
              <a:rPr lang="en-GB" sz="2800" dirty="0"/>
              <a:t>   Also, in this hurried world we need a less wasteful garage.</a:t>
            </a:r>
          </a:p>
          <a:p>
            <a:pPr>
              <a:spcBef>
                <a:spcPts val="0"/>
              </a:spcBef>
              <a:buNone/>
            </a:pPr>
            <a:r>
              <a:rPr lang="en-GB" sz="2800" dirty="0"/>
              <a:t>   and a system that makes parking easy for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9CFA0-B58D-940E-D718-2686AA230F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5E943C-D4A6-8C8C-9984-593B470E8F8C}"/>
              </a:ext>
            </a:extLst>
          </p:cNvPr>
          <p:cNvSpPr>
            <a:spLocks noGrp="1"/>
          </p:cNvSpPr>
          <p:nvPr>
            <p:ph idx="1"/>
          </p:nvPr>
        </p:nvSpPr>
        <p:spPr/>
        <p:txBody>
          <a:bodyPr/>
          <a:lstStyle/>
          <a:p>
            <a:endParaRPr lang="en-US" dirty="0"/>
          </a:p>
        </p:txBody>
      </p:sp>
      <p:pic>
        <p:nvPicPr>
          <p:cNvPr id="4" name="Picture 2" descr="Sealing, Gluing, Potting - Multiple Solutions for the Automotive Industry |  SpringerLink">
            <a:extLst>
              <a:ext uri="{FF2B5EF4-FFF2-40B4-BE49-F238E27FC236}">
                <a16:creationId xmlns:a16="http://schemas.microsoft.com/office/drawing/2014/main" id="{211AB930-9B4E-CD87-0DE7-8B4515CF8CC7}"/>
              </a:ext>
            </a:extLst>
          </p:cNvPr>
          <p:cNvPicPr>
            <a:picLocks noChangeAspect="1" noChangeArrowheads="1"/>
          </p:cNvPicPr>
          <p:nvPr/>
        </p:nvPicPr>
        <p:blipFill>
          <a:blip r:embed="rId2">
            <a:clrChange>
              <a:clrFrom>
                <a:srgbClr val="FDFDFD"/>
              </a:clrFrom>
              <a:clrTo>
                <a:srgbClr val="FDFDFD">
                  <a:alpha val="0"/>
                </a:srgbClr>
              </a:clrTo>
            </a:clrChange>
            <a:lum bright="70000" contrast="-70000"/>
            <a:extLst>
              <a:ext uri="{BEBA8EAE-BF5A-486C-A8C5-ECC9F3942E4B}">
                <a14:imgProps xmlns:a14="http://schemas.microsoft.com/office/drawing/2010/main">
                  <a14:imgLayer r:embed="rId3">
                    <a14:imgEffect>
                      <a14:colorTemperature colorTemp="2930"/>
                    </a14:imgEffect>
                    <a14:imgEffect>
                      <a14:saturation sat="9000"/>
                    </a14:imgEffect>
                  </a14:imgLayer>
                </a14:imgProps>
              </a:ext>
              <a:ext uri="{28A0092B-C50C-407E-A947-70E740481C1C}">
                <a14:useLocalDpi xmlns:a14="http://schemas.microsoft.com/office/drawing/2010/main" val="0"/>
              </a:ext>
            </a:extLst>
          </a:blip>
          <a:srcRect/>
          <a:stretch>
            <a:fillRect/>
          </a:stretch>
        </p:blipFill>
        <p:spPr bwMode="auto">
          <a:xfrm>
            <a:off x="11875" y="0"/>
            <a:ext cx="12197028" cy="6956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8FD4170A-83C7-8A11-5116-875047E0EACC}"/>
              </a:ext>
            </a:extLst>
          </p:cNvPr>
          <p:cNvSpPr txBox="1"/>
          <p:nvPr/>
        </p:nvSpPr>
        <p:spPr>
          <a:xfrm>
            <a:off x="1409075" y="2398426"/>
            <a:ext cx="8034727" cy="1754326"/>
          </a:xfrm>
          <a:prstGeom prst="rect">
            <a:avLst/>
          </a:prstGeom>
          <a:noFill/>
        </p:spPr>
        <p:txBody>
          <a:bodyPr wrap="square" rtlCol="0">
            <a:spAutoFit/>
          </a:bodyPr>
          <a:lstStyle/>
          <a:p>
            <a:r>
              <a:rPr lang="en-US" sz="5400" b="1" dirty="0">
                <a:solidFill>
                  <a:srgbClr val="C00000"/>
                </a:solidFill>
              </a:rPr>
              <a:t>        </a:t>
            </a:r>
            <a:r>
              <a:rPr lang="en-US" sz="5400" b="1" dirty="0">
                <a:solidFill>
                  <a:srgbClr val="002060"/>
                </a:solidFill>
              </a:rPr>
              <a:t>Web Services on</a:t>
            </a:r>
          </a:p>
          <a:p>
            <a:r>
              <a:rPr lang="en-US" sz="5400" b="1" dirty="0">
                <a:solidFill>
                  <a:srgbClr val="002060"/>
                </a:solidFill>
              </a:rPr>
              <a:t>         Slots System</a:t>
            </a:r>
            <a:endParaRPr lang="en-US" sz="5400" dirty="0">
              <a:solidFill>
                <a:srgbClr val="002060"/>
              </a:solidFill>
            </a:endParaRPr>
          </a:p>
        </p:txBody>
      </p:sp>
    </p:spTree>
    <p:extLst>
      <p:ext uri="{BB962C8B-B14F-4D97-AF65-F5344CB8AC3E}">
        <p14:creationId xmlns:p14="http://schemas.microsoft.com/office/powerpoint/2010/main" val="3739255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04800"/>
            <a:ext cx="8229600" cy="685800"/>
          </a:xfrm>
          <a:noFill/>
          <a:ln>
            <a:noFill/>
          </a:ln>
        </p:spPr>
        <p:txBody>
          <a:bodyPr>
            <a:normAutofit fontScale="90000"/>
          </a:bodyPr>
          <a:lstStyle/>
          <a:p>
            <a:r>
              <a:rPr lang="en-US" sz="3200" dirty="0"/>
              <a:t>How data upload to the server?</a:t>
            </a:r>
          </a:p>
        </p:txBody>
      </p:sp>
      <p:pic>
        <p:nvPicPr>
          <p:cNvPr id="143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8153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67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7" name="Picture 2097166"/>
          <p:cNvPicPr>
            <a:picLocks/>
          </p:cNvPicPr>
          <p:nvPr/>
        </p:nvPicPr>
        <p:blipFill>
          <a:blip r:embed="rId2"/>
          <a:stretch>
            <a:fillRect/>
          </a:stretch>
        </p:blipFill>
        <p:spPr>
          <a:xfrm>
            <a:off x="2027549" y="111160"/>
            <a:ext cx="8267288" cy="3993284"/>
          </a:xfrm>
          <a:prstGeom prst="rect">
            <a:avLst/>
          </a:prstGeom>
        </p:spPr>
      </p:pic>
      <p:sp>
        <p:nvSpPr>
          <p:cNvPr id="1048665" name="TextBox 1048664"/>
          <p:cNvSpPr txBox="1"/>
          <p:nvPr/>
        </p:nvSpPr>
        <p:spPr>
          <a:xfrm>
            <a:off x="1918492" y="4115709"/>
            <a:ext cx="8009724" cy="2090124"/>
          </a:xfrm>
          <a:prstGeom prst="rect">
            <a:avLst/>
          </a:prstGeom>
        </p:spPr>
        <p:txBody>
          <a:bodyPr wrap="square" rtlCol="0">
            <a:spAutoFit/>
          </a:bodyPr>
          <a:lstStyle/>
          <a:p>
            <a:pPr rtl="1">
              <a:lnSpc>
                <a:spcPct val="115000"/>
              </a:lnSpc>
              <a:spcAft>
                <a:spcPts val="1000"/>
              </a:spcAft>
            </a:pPr>
            <a:r>
              <a:rPr lang="en-US" sz="2000" dirty="0">
                <a:solidFill>
                  <a:srgbClr val="333333"/>
                </a:solidFill>
                <a:highlight>
                  <a:srgbClr val="FFFFFF"/>
                </a:highlight>
                <a:latin typeface="Times New Roman"/>
                <a:ea typeface="Calibri"/>
                <a:cs typeface="Times New Roman"/>
              </a:rPr>
              <a:t>Car parking slot : </a:t>
            </a:r>
            <a:r>
              <a:rPr lang="en-US" sz="2000" b="1" dirty="0">
                <a:solidFill>
                  <a:srgbClr val="0070C0"/>
                </a:solidFill>
                <a:highlight>
                  <a:srgbClr val="FFFFFF"/>
                </a:highlight>
                <a:latin typeface="Times New Roman"/>
                <a:ea typeface="Calibri"/>
                <a:cs typeface="Times New Roman"/>
                <a:hlinkClick r:id="rId3"/>
              </a:rPr>
              <a:t>means an</a:t>
            </a:r>
            <a:r>
              <a:rPr lang="en-US" sz="2000" dirty="0">
                <a:solidFill>
                  <a:srgbClr val="333333"/>
                </a:solidFill>
                <a:highlight>
                  <a:srgbClr val="FFFFFF"/>
                </a:highlight>
                <a:latin typeface="Times New Roman"/>
                <a:ea typeface="Calibri"/>
                <a:cs typeface="Times New Roman"/>
              </a:rPr>
              <a:t> individual parking space</a:t>
            </a:r>
            <a:r>
              <a:rPr lang="en-US" sz="1400" noProof="1">
                <a:solidFill>
                  <a:srgbClr val="000000"/>
                </a:solidFill>
                <a:latin typeface="Calibri"/>
                <a:ea typeface="Calibri"/>
                <a:cs typeface="Arial"/>
                <a:rtl/>
              </a:rPr>
              <a:t> </a:t>
            </a:r>
            <a:endParaRPr sz="1600" dirty="0"/>
          </a:p>
          <a:p>
            <a:pPr rtl="1">
              <a:lnSpc>
                <a:spcPct val="115000"/>
              </a:lnSpc>
              <a:spcAft>
                <a:spcPts val="1000"/>
              </a:spcAft>
            </a:pPr>
            <a:r>
              <a:rPr lang="en-US" sz="2000" dirty="0">
                <a:solidFill>
                  <a:srgbClr val="333333"/>
                </a:solidFill>
                <a:highlight>
                  <a:srgbClr val="FFFFFF"/>
                </a:highlight>
                <a:latin typeface="Times New Roman"/>
                <a:ea typeface="Calibri"/>
                <a:cs typeface="Times New Roman"/>
              </a:rPr>
              <a:t> for one car.</a:t>
            </a:r>
            <a:r>
              <a:rPr lang="en-US" sz="2000" dirty="0">
                <a:solidFill>
                  <a:srgbClr val="333333"/>
                </a:solidFill>
                <a:highlight>
                  <a:srgbClr val="FFFFFF"/>
                </a:highlight>
                <a:latin typeface="Times New Roman"/>
                <a:ea typeface="Calibri"/>
                <a:cs typeface="Times New Roman"/>
                <a:rtl/>
              </a:rPr>
              <a:t> </a:t>
            </a:r>
            <a:endParaRPr sz="2400" dirty="0"/>
          </a:p>
          <a:p>
            <a:pPr rtl="1">
              <a:lnSpc>
                <a:spcPct val="115000"/>
              </a:lnSpc>
              <a:spcAft>
                <a:spcPts val="1000"/>
              </a:spcAft>
            </a:pPr>
            <a:r>
              <a:rPr lang="en-US" sz="2000" dirty="0">
                <a:solidFill>
                  <a:srgbClr val="000000"/>
                </a:solidFill>
                <a:latin typeface="Times New Roman"/>
                <a:ea typeface="Calibri"/>
                <a:cs typeface="Times New Roman"/>
              </a:rPr>
              <a:t> We use the laptop as a local server using XAMPP,</a:t>
            </a:r>
            <a:r>
              <a:rPr lang="en-US" sz="2000" dirty="0">
                <a:solidFill>
                  <a:srgbClr val="202124"/>
                </a:solidFill>
                <a:highlight>
                  <a:srgbClr val="FFFFFF"/>
                </a:highlight>
                <a:latin typeface="Times New Roman"/>
                <a:ea typeface="Calibri"/>
                <a:cs typeface="Times New Roman"/>
              </a:rPr>
              <a:t> helps a local host or server to test its website and clients via computers and laptops before releasing it to the main server</a:t>
            </a:r>
            <a:r>
              <a:rPr lang="en-US" sz="2000" dirty="0">
                <a:solidFill>
                  <a:srgbClr val="282829"/>
                </a:solidFill>
                <a:highlight>
                  <a:srgbClr val="FFFFFF"/>
                </a:highlight>
                <a:latin typeface="Times New Roman"/>
                <a:ea typeface="Calibri"/>
                <a:cs typeface="Times New Roman"/>
              </a:rPr>
              <a:t> using PHP code and MySQL databases.</a:t>
            </a:r>
            <a:r>
              <a:rPr lang="en-US" sz="2000" dirty="0">
                <a:solidFill>
                  <a:srgbClr val="282829"/>
                </a:solidFill>
                <a:highlight>
                  <a:srgbClr val="FFFFFF"/>
                </a:highlight>
                <a:latin typeface="Times New Roman"/>
                <a:ea typeface="Calibri"/>
                <a:cs typeface="Times New Roman"/>
                <a:rtl/>
              </a:rPr>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Picture 2097152"/>
          <p:cNvPicPr>
            <a:picLocks/>
          </p:cNvPicPr>
          <p:nvPr/>
        </p:nvPicPr>
        <p:blipFill>
          <a:blip r:embed="rId2"/>
          <a:stretch>
            <a:fillRect/>
          </a:stretch>
        </p:blipFill>
        <p:spPr>
          <a:xfrm>
            <a:off x="1898240" y="304915"/>
            <a:ext cx="8430617" cy="4632246"/>
          </a:xfrm>
          <a:prstGeom prst="rect">
            <a:avLst/>
          </a:prstGeom>
        </p:spPr>
      </p:pic>
      <p:sp>
        <p:nvSpPr>
          <p:cNvPr id="1048585" name="TextBox 1048584"/>
          <p:cNvSpPr txBox="1"/>
          <p:nvPr/>
        </p:nvSpPr>
        <p:spPr>
          <a:xfrm>
            <a:off x="3587329" y="5457708"/>
            <a:ext cx="5624345" cy="461665"/>
          </a:xfrm>
          <a:prstGeom prst="rect">
            <a:avLst/>
          </a:prstGeom>
        </p:spPr>
        <p:txBody>
          <a:bodyPr wrap="square" rtlCol="0">
            <a:spAutoFit/>
          </a:bodyPr>
          <a:lstStyle/>
          <a:p>
            <a:r>
              <a:rPr lang="en-US" sz="2400">
                <a:solidFill>
                  <a:srgbClr val="333333"/>
                </a:solidFill>
                <a:highlight>
                  <a:srgbClr val="FFFFFF"/>
                </a:highlight>
                <a:latin typeface="Times New Roman"/>
                <a:ea typeface="Calibri"/>
                <a:cs typeface="Times New Roman"/>
              </a:rPr>
              <a:t>implemented Slot Database.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TextBox 1048666"/>
          <p:cNvSpPr txBox="1"/>
          <p:nvPr/>
        </p:nvSpPr>
        <p:spPr>
          <a:xfrm>
            <a:off x="1850732" y="335559"/>
            <a:ext cx="8138048" cy="1339854"/>
          </a:xfrm>
          <a:prstGeom prst="rect">
            <a:avLst/>
          </a:prstGeom>
        </p:spPr>
        <p:txBody>
          <a:bodyPr wrap="square" rtlCol="0">
            <a:spAutoFit/>
          </a:bodyPr>
          <a:lstStyle/>
          <a:p>
            <a:pPr rtl="1">
              <a:lnSpc>
                <a:spcPct val="115000"/>
              </a:lnSpc>
              <a:spcAft>
                <a:spcPts val="1000"/>
              </a:spcAft>
            </a:pPr>
            <a:r>
              <a:rPr lang="en-US" dirty="0">
                <a:solidFill>
                  <a:srgbClr val="333333"/>
                </a:solidFill>
                <a:highlight>
                  <a:srgbClr val="FFFFFF"/>
                </a:highlight>
                <a:latin typeface="Times New Roman"/>
                <a:ea typeface="Calibri"/>
                <a:cs typeface="Times New Roman"/>
              </a:rPr>
              <a:t>There </a:t>
            </a:r>
            <a:r>
              <a:rPr lang="en-US" dirty="0" err="1">
                <a:solidFill>
                  <a:srgbClr val="333333"/>
                </a:solidFill>
                <a:highlight>
                  <a:srgbClr val="FFFFFF"/>
                </a:highlight>
                <a:latin typeface="Times New Roman"/>
                <a:ea typeface="Calibri"/>
                <a:cs typeface="Times New Roman"/>
              </a:rPr>
              <a:t>ara</a:t>
            </a:r>
            <a:r>
              <a:rPr lang="en-US" dirty="0">
                <a:solidFill>
                  <a:srgbClr val="333333"/>
                </a:solidFill>
                <a:highlight>
                  <a:srgbClr val="FFFFFF"/>
                </a:highlight>
                <a:latin typeface="Times New Roman"/>
                <a:ea typeface="Calibri"/>
                <a:cs typeface="Times New Roman"/>
              </a:rPr>
              <a:t> two APIs that can express the condition of slots</a:t>
            </a:r>
            <a:r>
              <a:rPr lang="en-US" dirty="0">
                <a:solidFill>
                  <a:srgbClr val="333333"/>
                </a:solidFill>
                <a:highlight>
                  <a:srgbClr val="FFFFFF"/>
                </a:highlight>
                <a:latin typeface="Times New Roman"/>
                <a:ea typeface="Calibri"/>
                <a:cs typeface="Times New Roman"/>
                <a:rtl/>
              </a:rPr>
              <a:t> </a:t>
            </a:r>
          </a:p>
          <a:p>
            <a:pPr rtl="1">
              <a:lnSpc>
                <a:spcPct val="115000"/>
              </a:lnSpc>
              <a:spcAft>
                <a:spcPts val="1000"/>
              </a:spcAft>
            </a:pPr>
            <a:r>
              <a:rPr lang="en-US" b="1" dirty="0">
                <a:solidFill>
                  <a:srgbClr val="333333"/>
                </a:solidFill>
                <a:highlight>
                  <a:srgbClr val="FFFFFF"/>
                </a:highlight>
                <a:latin typeface="Times New Roman"/>
                <a:ea typeface="Calibri"/>
                <a:cs typeface="Times New Roman"/>
              </a:rPr>
              <a:t>   1) Slot Entry      2) Slot Exit </a:t>
            </a:r>
            <a:r>
              <a:rPr lang="en-US" dirty="0">
                <a:solidFill>
                  <a:srgbClr val="333333"/>
                </a:solidFill>
                <a:highlight>
                  <a:srgbClr val="FFFFFF"/>
                </a:highlight>
                <a:latin typeface="Times New Roman"/>
                <a:ea typeface="Calibri"/>
                <a:cs typeface="Times New Roman"/>
              </a:rPr>
              <a:t> </a:t>
            </a:r>
            <a:endParaRPr lang="en-US" sz="1400" b="1" dirty="0">
              <a:solidFill>
                <a:srgbClr val="000000"/>
              </a:solidFill>
              <a:latin typeface="Calibri"/>
              <a:ea typeface="Calibri"/>
              <a:cs typeface="Arial"/>
            </a:endParaRPr>
          </a:p>
          <a:p>
            <a:pPr>
              <a:lnSpc>
                <a:spcPct val="115000"/>
              </a:lnSpc>
              <a:spcAft>
                <a:spcPts val="1000"/>
              </a:spcAft>
            </a:pPr>
            <a:r>
              <a:rPr lang="en-US" sz="2000" b="1" dirty="0">
                <a:solidFill>
                  <a:srgbClr val="C00000"/>
                </a:solidFill>
                <a:latin typeface="Calibri"/>
                <a:ea typeface="Calibri"/>
                <a:cs typeface="+mj-cs"/>
              </a:rPr>
              <a:t>The Third API: slot Entry </a:t>
            </a:r>
          </a:p>
        </p:txBody>
      </p:sp>
      <p:pic>
        <p:nvPicPr>
          <p:cNvPr id="2097168" name="Picture 2097167"/>
          <p:cNvPicPr>
            <a:picLocks/>
          </p:cNvPicPr>
          <p:nvPr/>
        </p:nvPicPr>
        <p:blipFill>
          <a:blip r:embed="rId2"/>
          <a:stretch>
            <a:fillRect/>
          </a:stretch>
        </p:blipFill>
        <p:spPr>
          <a:xfrm>
            <a:off x="1700771" y="1771741"/>
            <a:ext cx="8305217" cy="2963649"/>
          </a:xfrm>
          <a:prstGeom prst="rect">
            <a:avLst/>
          </a:prstGeom>
        </p:spPr>
      </p:pic>
      <p:sp>
        <p:nvSpPr>
          <p:cNvPr id="1048668" name="TextBox 1048667"/>
          <p:cNvSpPr txBox="1"/>
          <p:nvPr/>
        </p:nvSpPr>
        <p:spPr>
          <a:xfrm>
            <a:off x="1850732" y="4815921"/>
            <a:ext cx="8005294" cy="1323439"/>
          </a:xfrm>
          <a:prstGeom prst="rect">
            <a:avLst/>
          </a:prstGeom>
        </p:spPr>
        <p:txBody>
          <a:bodyPr wrap="square" rtlCol="0">
            <a:spAutoFit/>
          </a:bodyPr>
          <a:lstStyle/>
          <a:p>
            <a:pPr>
              <a:spcAft>
                <a:spcPts val="1000"/>
              </a:spcAft>
            </a:pPr>
            <a:r>
              <a:rPr lang="en-US" sz="1600" dirty="0">
                <a:solidFill>
                  <a:srgbClr val="000000"/>
                </a:solidFill>
                <a:latin typeface="Times New Roman"/>
                <a:ea typeface="Calibri"/>
                <a:cs typeface="Times New Roman"/>
              </a:rPr>
              <a:t>When the frontend sends a http request to the URL (path)(</a:t>
            </a:r>
            <a:r>
              <a:rPr lang="en-US" sz="1200" dirty="0">
                <a:solidFill>
                  <a:srgbClr val="000000"/>
                </a:solidFill>
                <a:latin typeface="Calibri"/>
                <a:ea typeface="Calibri"/>
                <a:cs typeface="Arial"/>
              </a:rPr>
              <a:t> </a:t>
            </a:r>
            <a:r>
              <a:rPr lang="en-US" sz="1600" u="sng" dirty="0">
                <a:solidFill>
                  <a:srgbClr val="0000FF"/>
                </a:solidFill>
                <a:latin typeface="Times New Roman"/>
                <a:ea typeface="Calibri"/>
                <a:cs typeface="Times New Roman"/>
                <a:hlinkClick r:id="rId3"/>
              </a:rPr>
              <a:t>http://localhost/smartparking/api/slotEntry.php?slot_number={slotNumber}</a:t>
            </a:r>
            <a:r>
              <a:rPr lang="en-US" sz="1200" dirty="0">
                <a:solidFill>
                  <a:srgbClr val="000000"/>
                </a:solidFill>
                <a:latin typeface="Calibri"/>
                <a:ea typeface="Calibri"/>
                <a:cs typeface="Arial"/>
              </a:rPr>
              <a:t>)</a:t>
            </a:r>
            <a:r>
              <a:rPr lang="en-US" sz="1600" dirty="0">
                <a:solidFill>
                  <a:srgbClr val="000000"/>
                </a:solidFill>
                <a:latin typeface="Times New Roman"/>
                <a:ea typeface="Calibri"/>
                <a:cs typeface="Times New Roman"/>
              </a:rPr>
              <a:t>, its method is (GET) and this[happen when the car owner need to enter]to read </a:t>
            </a:r>
            <a:r>
              <a:rPr lang="en-US" sz="1600" dirty="0">
                <a:solidFill>
                  <a:srgbClr val="C00000"/>
                </a:solidFill>
                <a:latin typeface="Times New Roman"/>
                <a:ea typeface="Calibri"/>
                <a:cs typeface="Times New Roman"/>
              </a:rPr>
              <a:t>slot number</a:t>
            </a:r>
            <a:r>
              <a:rPr lang="en-US" sz="1600" dirty="0">
                <a:solidFill>
                  <a:srgbClr val="000000"/>
                </a:solidFill>
                <a:latin typeface="Times New Roman"/>
                <a:ea typeface="Calibri"/>
                <a:cs typeface="Times New Roman"/>
              </a:rPr>
              <a:t> the slot Number variable which get by ultrasonic), we send back “data” as a response to the frontend in order to use it.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TextBox 1048586"/>
          <p:cNvSpPr txBox="1"/>
          <p:nvPr/>
        </p:nvSpPr>
        <p:spPr>
          <a:xfrm>
            <a:off x="1755185" y="236074"/>
            <a:ext cx="7554477" cy="369332"/>
          </a:xfrm>
          <a:prstGeom prst="rect">
            <a:avLst/>
          </a:prstGeom>
        </p:spPr>
        <p:txBody>
          <a:bodyPr wrap="square" rtlCol="0">
            <a:spAutoFit/>
          </a:bodyPr>
          <a:lstStyle/>
          <a:p>
            <a:pPr>
              <a:spcAft>
                <a:spcPts val="200"/>
              </a:spcAft>
            </a:pPr>
            <a:r>
              <a:rPr lang="en-US">
                <a:solidFill>
                  <a:srgbClr val="FF0000"/>
                </a:solidFill>
                <a:latin typeface="Times New Roman"/>
                <a:ea typeface="Calibri"/>
                <a:cs typeface="Times New Roman"/>
              </a:rPr>
              <a:t>before receiving the data: </a:t>
            </a:r>
          </a:p>
        </p:txBody>
      </p:sp>
      <p:pic>
        <p:nvPicPr>
          <p:cNvPr id="2097154" name="Picture 2097153"/>
          <p:cNvPicPr>
            <a:picLocks/>
          </p:cNvPicPr>
          <p:nvPr/>
        </p:nvPicPr>
        <p:blipFill>
          <a:blip r:embed="rId2"/>
          <a:stretch>
            <a:fillRect/>
          </a:stretch>
        </p:blipFill>
        <p:spPr>
          <a:xfrm rot="21581718">
            <a:off x="2214610" y="587630"/>
            <a:ext cx="7086120" cy="3640724"/>
          </a:xfrm>
          <a:prstGeom prst="rect">
            <a:avLst/>
          </a:prstGeom>
        </p:spPr>
      </p:pic>
      <p:sp>
        <p:nvSpPr>
          <p:cNvPr id="1048588" name="TextBox 1048587"/>
          <p:cNvSpPr txBox="1"/>
          <p:nvPr/>
        </p:nvSpPr>
        <p:spPr>
          <a:xfrm>
            <a:off x="2250453" y="4447965"/>
            <a:ext cx="7120547" cy="1056640"/>
          </a:xfrm>
          <a:prstGeom prst="rect">
            <a:avLst/>
          </a:prstGeom>
        </p:spPr>
        <p:txBody>
          <a:bodyPr wrap="square" rtlCol="0">
            <a:spAutoFit/>
          </a:bodyPr>
          <a:lstStyle/>
          <a:p>
            <a:pPr>
              <a:lnSpc>
                <a:spcPct val="115000"/>
              </a:lnSpc>
              <a:spcAft>
                <a:spcPts val="1000"/>
              </a:spcAft>
            </a:pPr>
            <a:r>
              <a:rPr lang="en-US" sz="1600">
                <a:solidFill>
                  <a:srgbClr val="000000"/>
                </a:solidFill>
                <a:latin typeface="Times New Roman"/>
                <a:ea typeface="Calibri"/>
                <a:cs typeface="Times New Roman"/>
              </a:rPr>
              <a:t>When put the url in the browser and press enter, the data will be transferred to the database. </a:t>
            </a:r>
            <a:endParaRPr/>
          </a:p>
          <a:p>
            <a:pPr>
              <a:lnSpc>
                <a:spcPct val="115000"/>
              </a:lnSpc>
              <a:spcAft>
                <a:spcPts val="1000"/>
              </a:spcAft>
            </a:pPr>
            <a:r>
              <a:rPr lang="en-US" sz="1600">
                <a:solidFill>
                  <a:srgbClr val="000000"/>
                </a:solidFill>
                <a:latin typeface="Times New Roman"/>
                <a:ea typeface="Calibri"/>
                <a:cs typeface="Times New Roman"/>
              </a:rPr>
              <a:t> </a:t>
            </a:r>
          </a:p>
        </p:txBody>
      </p:sp>
      <p:pic>
        <p:nvPicPr>
          <p:cNvPr id="2097155" name="Picture 2097154"/>
          <p:cNvPicPr>
            <a:picLocks/>
          </p:cNvPicPr>
          <p:nvPr/>
        </p:nvPicPr>
        <p:blipFill>
          <a:blip r:embed="rId3"/>
          <a:stretch>
            <a:fillRect/>
          </a:stretch>
        </p:blipFill>
        <p:spPr>
          <a:xfrm rot="21598686">
            <a:off x="2072508" y="5111228"/>
            <a:ext cx="6409295" cy="54298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extBox 1048588"/>
          <p:cNvSpPr txBox="1"/>
          <p:nvPr/>
        </p:nvSpPr>
        <p:spPr>
          <a:xfrm>
            <a:off x="1524001" y="442848"/>
            <a:ext cx="5571747" cy="417871"/>
          </a:xfrm>
          <a:prstGeom prst="rect">
            <a:avLst/>
          </a:prstGeom>
        </p:spPr>
        <p:txBody>
          <a:bodyPr wrap="square" rtlCol="0">
            <a:spAutoFit/>
          </a:bodyPr>
          <a:lstStyle/>
          <a:p>
            <a:pPr>
              <a:lnSpc>
                <a:spcPct val="115000"/>
              </a:lnSpc>
              <a:spcAft>
                <a:spcPts val="1000"/>
              </a:spcAft>
            </a:pPr>
            <a:r>
              <a:rPr lang="en-US" sz="2000">
                <a:solidFill>
                  <a:srgbClr val="FF0000"/>
                </a:solidFill>
                <a:latin typeface="Times New Roman"/>
                <a:ea typeface="Calibri"/>
                <a:cs typeface="Times New Roman"/>
              </a:rPr>
              <a:t>After receiving the data: </a:t>
            </a:r>
          </a:p>
        </p:txBody>
      </p:sp>
      <p:pic>
        <p:nvPicPr>
          <p:cNvPr id="2097156" name="Picture 2097155"/>
          <p:cNvPicPr>
            <a:picLocks/>
          </p:cNvPicPr>
          <p:nvPr/>
        </p:nvPicPr>
        <p:blipFill>
          <a:blip r:embed="rId2"/>
          <a:stretch>
            <a:fillRect/>
          </a:stretch>
        </p:blipFill>
        <p:spPr>
          <a:xfrm rot="21593260">
            <a:off x="1810100" y="948680"/>
            <a:ext cx="8458704" cy="476966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TextBox 1048669"/>
          <p:cNvSpPr txBox="1"/>
          <p:nvPr/>
        </p:nvSpPr>
        <p:spPr>
          <a:xfrm>
            <a:off x="1524000" y="1"/>
            <a:ext cx="8554620" cy="2854115"/>
          </a:xfrm>
          <a:prstGeom prst="rect">
            <a:avLst/>
          </a:prstGeom>
        </p:spPr>
        <p:txBody>
          <a:bodyPr wrap="square" rtlCol="0">
            <a:spAutoFit/>
          </a:bodyPr>
          <a:lstStyle/>
          <a:p>
            <a:pPr>
              <a:lnSpc>
                <a:spcPct val="115000"/>
              </a:lnSpc>
              <a:spcAft>
                <a:spcPts val="1000"/>
              </a:spcAft>
            </a:pPr>
            <a:r>
              <a:rPr lang="en-US" b="1" dirty="0">
                <a:solidFill>
                  <a:srgbClr val="000000"/>
                </a:solidFill>
                <a:latin typeface="Calibri"/>
                <a:ea typeface="Calibri"/>
                <a:cs typeface="Arial"/>
              </a:rPr>
              <a:t>Backend and Frontend in Entry page: </a:t>
            </a:r>
            <a:endParaRPr sz="2000" dirty="0"/>
          </a:p>
          <a:p>
            <a:pPr algn="l">
              <a:lnSpc>
                <a:spcPct val="100000"/>
              </a:lnSpc>
            </a:pPr>
            <a:r>
              <a:rPr lang="en-US" dirty="0">
                <a:solidFill>
                  <a:srgbClr val="000000"/>
                </a:solidFill>
                <a:latin typeface="Times New Roman"/>
                <a:ea typeface="Calibri"/>
                <a:cs typeface="Times New Roman"/>
              </a:rPr>
              <a:t> The main purposes of the backend side is to connect to database </a:t>
            </a:r>
            <a:endParaRPr sz="2000" dirty="0"/>
          </a:p>
          <a:p>
            <a:pPr algn="l">
              <a:lnSpc>
                <a:spcPct val="100000"/>
              </a:lnSpc>
            </a:pPr>
            <a:r>
              <a:rPr lang="en-US" dirty="0">
                <a:solidFill>
                  <a:srgbClr val="000000"/>
                </a:solidFill>
                <a:latin typeface="Times New Roman"/>
                <a:ea typeface="Calibri"/>
                <a:cs typeface="Times New Roman"/>
              </a:rPr>
              <a:t>and receive the data (free or busy locations) from embedded device in the top of the parking and save it and send it back to the frontend so we can use it. </a:t>
            </a:r>
            <a:endParaRPr sz="2000" dirty="0"/>
          </a:p>
          <a:p>
            <a:pPr algn="l">
              <a:lnSpc>
                <a:spcPct val="100000"/>
              </a:lnSpc>
            </a:pPr>
            <a:r>
              <a:rPr lang="en-US" dirty="0">
                <a:solidFill>
                  <a:srgbClr val="000000"/>
                </a:solidFill>
                <a:latin typeface="Times New Roman"/>
                <a:ea typeface="Calibri"/>
                <a:cs typeface="Times New Roman"/>
              </a:rPr>
              <a:t> </a:t>
            </a:r>
            <a:endParaRPr sz="2000" dirty="0"/>
          </a:p>
          <a:p>
            <a:pPr algn="l">
              <a:lnSpc>
                <a:spcPct val="100000"/>
              </a:lnSpc>
            </a:pPr>
            <a:r>
              <a:rPr lang="en-US" dirty="0">
                <a:solidFill>
                  <a:srgbClr val="000000"/>
                </a:solidFill>
                <a:latin typeface="Times New Roman"/>
                <a:ea typeface="Calibri"/>
                <a:cs typeface="Times New Roman"/>
              </a:rPr>
              <a:t> </a:t>
            </a:r>
            <a:endParaRPr sz="2000" dirty="0"/>
          </a:p>
          <a:p>
            <a:pPr algn="l">
              <a:lnSpc>
                <a:spcPct val="100000"/>
              </a:lnSpc>
            </a:pPr>
            <a:r>
              <a:rPr lang="en-US" dirty="0">
                <a:solidFill>
                  <a:srgbClr val="000000"/>
                </a:solidFill>
                <a:latin typeface="Times New Roman"/>
                <a:ea typeface="Calibri"/>
                <a:cs typeface="Times New Roman"/>
              </a:rPr>
              <a:t>The main purpose of the frontend side is to</a:t>
            </a:r>
            <a:r>
              <a:rPr lang="en-US" dirty="0">
                <a:solidFill>
                  <a:srgbClr val="282829"/>
                </a:solidFill>
                <a:highlight>
                  <a:srgbClr val="FFFFFF"/>
                </a:highlight>
                <a:latin typeface="Times New Roman"/>
                <a:ea typeface="Calibri"/>
                <a:cs typeface="Times New Roman"/>
              </a:rPr>
              <a:t> keep information organized</a:t>
            </a:r>
            <a:r>
              <a:rPr lang="en-US" dirty="0">
                <a:solidFill>
                  <a:srgbClr val="000000"/>
                </a:solidFill>
                <a:latin typeface="Times New Roman"/>
                <a:ea typeface="Calibri"/>
                <a:cs typeface="Times New Roman"/>
              </a:rPr>
              <a:t>. </a:t>
            </a:r>
            <a:endParaRPr sz="2000" dirty="0"/>
          </a:p>
          <a:p>
            <a:pPr>
              <a:lnSpc>
                <a:spcPct val="115000"/>
              </a:lnSpc>
              <a:spcAft>
                <a:spcPts val="1000"/>
              </a:spcAft>
            </a:pPr>
            <a:r>
              <a:rPr lang="en-US" sz="1400" b="1" dirty="0">
                <a:solidFill>
                  <a:srgbClr val="000000"/>
                </a:solidFill>
                <a:latin typeface="Calibri"/>
                <a:ea typeface="Calibri"/>
                <a:cs typeface="Arial"/>
              </a:rPr>
              <a:t> </a:t>
            </a:r>
            <a:endParaRPr sz="1600" dirty="0"/>
          </a:p>
          <a:p>
            <a:r>
              <a:rPr lang="en-US" sz="1400" b="1" dirty="0">
                <a:solidFill>
                  <a:srgbClr val="000000"/>
                </a:solidFill>
                <a:latin typeface="Calibri"/>
                <a:ea typeface="Calibri"/>
                <a:cs typeface="Arial"/>
              </a:rPr>
              <a:t> </a:t>
            </a:r>
            <a:r>
              <a:rPr lang="en-US" b="1" dirty="0">
                <a:solidFill>
                  <a:srgbClr val="C00000"/>
                </a:solidFill>
                <a:latin typeface="Times New Roman"/>
                <a:ea typeface="Calibri"/>
                <a:cs typeface="Times New Roman"/>
              </a:rPr>
              <a:t>The fourth API: slot Exit</a:t>
            </a:r>
          </a:p>
        </p:txBody>
      </p:sp>
      <p:pic>
        <p:nvPicPr>
          <p:cNvPr id="2097169" name="Picture 2097168"/>
          <p:cNvPicPr>
            <a:picLocks/>
          </p:cNvPicPr>
          <p:nvPr/>
        </p:nvPicPr>
        <p:blipFill>
          <a:blip r:embed="rId2"/>
          <a:stretch>
            <a:fillRect/>
          </a:stretch>
        </p:blipFill>
        <p:spPr>
          <a:xfrm>
            <a:off x="1851147" y="2930298"/>
            <a:ext cx="8288370" cy="330141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Box 1048590"/>
          <p:cNvSpPr txBox="1"/>
          <p:nvPr/>
        </p:nvSpPr>
        <p:spPr>
          <a:xfrm>
            <a:off x="1736615" y="295131"/>
            <a:ext cx="8117211" cy="1200329"/>
          </a:xfrm>
          <a:prstGeom prst="rect">
            <a:avLst/>
          </a:prstGeom>
        </p:spPr>
        <p:txBody>
          <a:bodyPr wrap="square" rtlCol="0">
            <a:spAutoFit/>
          </a:bodyPr>
          <a:lstStyle/>
          <a:p>
            <a:pPr>
              <a:spcAft>
                <a:spcPts val="1000"/>
              </a:spcAft>
            </a:pPr>
            <a:r>
              <a:rPr lang="en-US">
                <a:solidFill>
                  <a:srgbClr val="000000"/>
                </a:solidFill>
                <a:latin typeface="Times New Roman"/>
                <a:ea typeface="Calibri"/>
                <a:cs typeface="Times New Roman"/>
              </a:rPr>
              <a:t>When the frontend sends a http request to the URL (path) (</a:t>
            </a:r>
            <a:r>
              <a:rPr lang="en-US" u="sng">
                <a:solidFill>
                  <a:srgbClr val="0000FF"/>
                </a:solidFill>
                <a:latin typeface="Times New Roman"/>
                <a:ea typeface="Calibri"/>
                <a:cs typeface="Times New Roman"/>
                <a:hlinkClick r:id="rId2"/>
              </a:rPr>
              <a:t>http://localhost/smartparking/api/slotExit.php?slot_number={slotNumber}</a:t>
            </a:r>
            <a:r>
              <a:rPr lang="en-US">
                <a:solidFill>
                  <a:srgbClr val="000000"/>
                </a:solidFill>
                <a:latin typeface="Times New Roman"/>
                <a:ea typeface="Calibri"/>
                <a:cs typeface="Times New Roman"/>
              </a:rPr>
              <a:t> ), its method is (GET) and this[ happen when the car owner need to exit] to get the slot free, we send back “data” as a response to the frontend in order to use it. </a:t>
            </a:r>
          </a:p>
        </p:txBody>
      </p:sp>
      <p:sp>
        <p:nvSpPr>
          <p:cNvPr id="1048592" name="TextBox 1048591"/>
          <p:cNvSpPr txBox="1"/>
          <p:nvPr/>
        </p:nvSpPr>
        <p:spPr>
          <a:xfrm>
            <a:off x="1930037" y="1759341"/>
            <a:ext cx="4572000" cy="461665"/>
          </a:xfrm>
          <a:prstGeom prst="rect">
            <a:avLst/>
          </a:prstGeom>
        </p:spPr>
        <p:txBody>
          <a:bodyPr wrap="square" rtlCol="0">
            <a:spAutoFit/>
          </a:bodyPr>
          <a:lstStyle/>
          <a:p>
            <a:pPr>
              <a:spcAft>
                <a:spcPts val="1000"/>
              </a:spcAft>
            </a:pPr>
            <a:r>
              <a:rPr lang="en-US" sz="2400">
                <a:solidFill>
                  <a:srgbClr val="FF0000"/>
                </a:solidFill>
                <a:latin typeface="Times New Roman"/>
                <a:ea typeface="Calibri"/>
                <a:cs typeface="Times New Roman"/>
              </a:rPr>
              <a:t>before receiving the data: </a:t>
            </a:r>
          </a:p>
        </p:txBody>
      </p:sp>
      <p:pic>
        <p:nvPicPr>
          <p:cNvPr id="2097157" name="Picture 2097156"/>
          <p:cNvPicPr>
            <a:picLocks/>
          </p:cNvPicPr>
          <p:nvPr/>
        </p:nvPicPr>
        <p:blipFill>
          <a:blip r:embed="rId3"/>
          <a:stretch>
            <a:fillRect/>
          </a:stretch>
        </p:blipFill>
        <p:spPr>
          <a:xfrm>
            <a:off x="1884331" y="2279306"/>
            <a:ext cx="8557306" cy="411308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extBox 1048592"/>
          <p:cNvSpPr txBox="1"/>
          <p:nvPr/>
        </p:nvSpPr>
        <p:spPr>
          <a:xfrm>
            <a:off x="1767805" y="327896"/>
            <a:ext cx="8274673" cy="707886"/>
          </a:xfrm>
          <a:prstGeom prst="rect">
            <a:avLst/>
          </a:prstGeom>
        </p:spPr>
        <p:txBody>
          <a:bodyPr wrap="square" rtlCol="0">
            <a:spAutoFit/>
          </a:bodyPr>
          <a:lstStyle/>
          <a:p>
            <a:r>
              <a:rPr lang="en-US" sz="2000">
                <a:solidFill>
                  <a:srgbClr val="000000"/>
                </a:solidFill>
                <a:latin typeface="Times New Roman"/>
                <a:ea typeface="Calibri"/>
                <a:cs typeface="Times New Roman"/>
              </a:rPr>
              <a:t>When put the url in the browser and press enter, the data will be transferred to the database. </a:t>
            </a:r>
          </a:p>
        </p:txBody>
      </p:sp>
      <p:pic>
        <p:nvPicPr>
          <p:cNvPr id="2097158" name="Picture 2097157"/>
          <p:cNvPicPr>
            <a:picLocks/>
          </p:cNvPicPr>
          <p:nvPr/>
        </p:nvPicPr>
        <p:blipFill>
          <a:blip r:embed="rId2"/>
          <a:stretch>
            <a:fillRect/>
          </a:stretch>
        </p:blipFill>
        <p:spPr>
          <a:xfrm>
            <a:off x="1985040" y="1276701"/>
            <a:ext cx="7367496" cy="420611"/>
          </a:xfrm>
          <a:prstGeom prst="rect">
            <a:avLst/>
          </a:prstGeom>
        </p:spPr>
      </p:pic>
      <p:sp>
        <p:nvSpPr>
          <p:cNvPr id="1048594" name="TextBox 1048593"/>
          <p:cNvSpPr txBox="1"/>
          <p:nvPr/>
        </p:nvSpPr>
        <p:spPr>
          <a:xfrm>
            <a:off x="1767804" y="2237544"/>
            <a:ext cx="4572000" cy="417871"/>
          </a:xfrm>
          <a:prstGeom prst="rect">
            <a:avLst/>
          </a:prstGeom>
        </p:spPr>
        <p:txBody>
          <a:bodyPr wrap="square" rtlCol="0">
            <a:spAutoFit/>
          </a:bodyPr>
          <a:lstStyle/>
          <a:p>
            <a:pPr>
              <a:lnSpc>
                <a:spcPct val="115000"/>
              </a:lnSpc>
              <a:spcAft>
                <a:spcPts val="1000"/>
              </a:spcAft>
            </a:pPr>
            <a:r>
              <a:rPr lang="en-US" sz="2000">
                <a:solidFill>
                  <a:srgbClr val="FF0000"/>
                </a:solidFill>
                <a:latin typeface="Times New Roman"/>
                <a:ea typeface="Calibri"/>
                <a:cs typeface="Times New Roman"/>
              </a:rPr>
              <a:t>After receiving the data: </a:t>
            </a:r>
          </a:p>
        </p:txBody>
      </p:sp>
      <p:pic>
        <p:nvPicPr>
          <p:cNvPr id="2097159" name="Picture 2097158"/>
          <p:cNvPicPr>
            <a:picLocks/>
          </p:cNvPicPr>
          <p:nvPr/>
        </p:nvPicPr>
        <p:blipFill>
          <a:blip r:embed="rId3"/>
          <a:stretch>
            <a:fillRect/>
          </a:stretch>
        </p:blipFill>
        <p:spPr>
          <a:xfrm>
            <a:off x="1896175" y="2684583"/>
            <a:ext cx="8371020" cy="370991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981200" y="476673"/>
            <a:ext cx="8229600" cy="5649491"/>
          </a:xfrm>
        </p:spPr>
        <p:txBody>
          <a:bodyPr>
            <a:normAutofit fontScale="62500" lnSpcReduction="20000"/>
          </a:bodyPr>
          <a:lstStyle/>
          <a:p>
            <a:pPr>
              <a:buNone/>
            </a:pPr>
            <a:endParaRPr lang="en-GB" sz="5100" b="1" dirty="0">
              <a:solidFill>
                <a:schemeClr val="accent3"/>
              </a:solidFill>
              <a:latin typeface="Times New Roman" panose="02020603050405020304" pitchFamily="18" charset="0"/>
              <a:cs typeface="Times New Roman" panose="02020603050405020304" pitchFamily="18" charset="0"/>
            </a:endParaRPr>
          </a:p>
          <a:p>
            <a:pPr>
              <a:buNone/>
            </a:pPr>
            <a:r>
              <a:rPr lang="en-GB" sz="7000" b="1" dirty="0">
                <a:solidFill>
                  <a:srgbClr val="002060"/>
                </a:solidFill>
                <a:latin typeface="Times New Roman" panose="02020603050405020304" pitchFamily="18" charset="0"/>
                <a:cs typeface="Times New Roman" panose="02020603050405020304" pitchFamily="18" charset="0"/>
              </a:rPr>
              <a:t>Motivation to use Smart parking</a:t>
            </a:r>
          </a:p>
          <a:p>
            <a:pPr>
              <a:buNone/>
            </a:pPr>
            <a:r>
              <a:rPr lang="en-GB" sz="5760" dirty="0"/>
              <a:t>1-Smart Parking System like this helps drivers make smart</a:t>
            </a:r>
            <a:r>
              <a:rPr lang="en-US" altLang="en-GB" sz="5760" dirty="0"/>
              <a:t> </a:t>
            </a:r>
            <a:r>
              <a:rPr lang="en-GB" sz="5760" dirty="0"/>
              <a:t>decisions which will reduce congestion</a:t>
            </a:r>
            <a:r>
              <a:rPr lang="en-US" altLang="en-GB" sz="5760" dirty="0"/>
              <a:t>.</a:t>
            </a:r>
          </a:p>
          <a:p>
            <a:pPr>
              <a:buNone/>
            </a:pPr>
            <a:r>
              <a:rPr lang="en-GB" sz="5760" dirty="0"/>
              <a:t>2-Consumption of Less Fuel</a:t>
            </a:r>
            <a:r>
              <a:rPr lang="en-US" altLang="en-GB" sz="5760" dirty="0"/>
              <a:t>.</a:t>
            </a:r>
            <a:endParaRPr lang="en-GB" sz="5760" dirty="0"/>
          </a:p>
          <a:p>
            <a:pPr>
              <a:buNone/>
            </a:pPr>
            <a:r>
              <a:rPr lang="en-GB" sz="5760" dirty="0"/>
              <a:t>3-Cost and Time Efficient Solution</a:t>
            </a:r>
            <a:r>
              <a:rPr lang="en-US" altLang="en-GB" sz="5760" dirty="0"/>
              <a:t>.</a:t>
            </a:r>
            <a:endParaRPr lang="en-GB" sz="5760" dirty="0"/>
          </a:p>
          <a:p>
            <a:pPr>
              <a:buNone/>
            </a:pPr>
            <a:r>
              <a:rPr lang="en-GB" sz="5760" dirty="0"/>
              <a:t>4-Reduce Parking Stress</a:t>
            </a:r>
            <a:r>
              <a:rPr lang="en-US" altLang="en-GB" sz="5760" dirty="0"/>
              <a:t>.</a:t>
            </a:r>
            <a:endParaRPr lang="en-GB" sz="5760" dirty="0"/>
          </a:p>
          <a:p>
            <a:pPr>
              <a:buNone/>
            </a:pPr>
            <a:r>
              <a:rPr lang="en-GB" sz="5760" dirty="0"/>
              <a:t>5-Reduce Search Traffic on Streets</a:t>
            </a:r>
            <a:r>
              <a:rPr lang="en-US" altLang="en-GB" sz="5760" dirty="0"/>
              <a:t>.</a:t>
            </a:r>
            <a:endParaRPr lang="en-GB" sz="5760" dirty="0"/>
          </a:p>
          <a:p>
            <a:pPr>
              <a:buNone/>
            </a:pPr>
            <a:r>
              <a:rPr lang="en-GB" sz="5760" dirty="0"/>
              <a:t>6-Increased Safety</a:t>
            </a:r>
            <a:r>
              <a:rPr lang="en-US" altLang="en-GB" sz="5760" dirty="0"/>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TextBox 1048657"/>
          <p:cNvSpPr txBox="1"/>
          <p:nvPr/>
        </p:nvSpPr>
        <p:spPr>
          <a:xfrm>
            <a:off x="2010275" y="330475"/>
            <a:ext cx="7459690" cy="1928733"/>
          </a:xfrm>
          <a:prstGeom prst="rect">
            <a:avLst/>
          </a:prstGeom>
        </p:spPr>
        <p:txBody>
          <a:bodyPr wrap="square" rtlCol="0">
            <a:spAutoFit/>
          </a:bodyPr>
          <a:lstStyle/>
          <a:p>
            <a:pPr algn="l">
              <a:lnSpc>
                <a:spcPct val="100000"/>
              </a:lnSpc>
            </a:pPr>
            <a:r>
              <a:rPr lang="en-US" sz="2000" dirty="0">
                <a:solidFill>
                  <a:srgbClr val="FF0000"/>
                </a:solidFill>
                <a:latin typeface="Times New Roman"/>
                <a:ea typeface="Calibri"/>
                <a:cs typeface="Times New Roman"/>
              </a:rPr>
              <a:t>Our Website at the end: </a:t>
            </a:r>
            <a:endParaRPr sz="2000" dirty="0"/>
          </a:p>
          <a:p>
            <a:pPr algn="l">
              <a:lnSpc>
                <a:spcPct val="100000"/>
              </a:lnSpc>
            </a:pPr>
            <a:r>
              <a:rPr lang="en-US" sz="2000" dirty="0">
                <a:solidFill>
                  <a:srgbClr val="FF0000"/>
                </a:solidFill>
                <a:latin typeface="Times New Roman"/>
                <a:ea typeface="Calibri"/>
                <a:cs typeface="Times New Roman"/>
              </a:rPr>
              <a:t> </a:t>
            </a:r>
            <a:endParaRPr sz="2000" dirty="0"/>
          </a:p>
          <a:p>
            <a:pPr>
              <a:lnSpc>
                <a:spcPct val="115000"/>
              </a:lnSpc>
              <a:spcAft>
                <a:spcPts val="1000"/>
              </a:spcAft>
            </a:pPr>
            <a:r>
              <a:rPr lang="en-US" sz="2000" dirty="0">
                <a:solidFill>
                  <a:srgbClr val="000000"/>
                </a:solidFill>
                <a:latin typeface="Calibri"/>
                <a:ea typeface="Calibri"/>
                <a:cs typeface="Arial"/>
              </a:rPr>
              <a:t>There are 4 pages in the website: </a:t>
            </a:r>
            <a:endParaRPr sz="2000" dirty="0"/>
          </a:p>
          <a:p>
            <a:r>
              <a:rPr lang="en-US" sz="2000" b="1" dirty="0">
                <a:solidFill>
                  <a:srgbClr val="FF0000"/>
                </a:solidFill>
                <a:latin typeface="Times New Roman"/>
                <a:ea typeface="Calibri"/>
                <a:cs typeface="Times New Roman"/>
              </a:rPr>
              <a:t>1.  Start page:</a:t>
            </a:r>
            <a:r>
              <a:rPr lang="en-US" sz="2000" dirty="0">
                <a:solidFill>
                  <a:srgbClr val="FF0000"/>
                </a:solidFill>
                <a:latin typeface="Times New Roman"/>
                <a:ea typeface="Calibri"/>
                <a:cs typeface="Times New Roman"/>
              </a:rPr>
              <a:t> </a:t>
            </a:r>
            <a:r>
              <a:rPr lang="en-US" sz="2000" dirty="0">
                <a:solidFill>
                  <a:srgbClr val="000000"/>
                </a:solidFill>
                <a:latin typeface="Times New Roman"/>
                <a:ea typeface="Calibri"/>
                <a:cs typeface="Times New Roman"/>
              </a:rPr>
              <a:t>which shows how to go to the Services , </a:t>
            </a:r>
            <a:r>
              <a:rPr lang="en-US" sz="2400" dirty="0">
                <a:solidFill>
                  <a:srgbClr val="000000"/>
                </a:solidFill>
                <a:latin typeface="Times New Roman"/>
                <a:ea typeface="Calibri"/>
                <a:cs typeface="Times New Roman"/>
              </a:rPr>
              <a:t>Help and Contact pages.</a:t>
            </a:r>
            <a:endParaRPr lang="zh-CN" altLang="en-US" sz="2400" dirty="0"/>
          </a:p>
        </p:txBody>
      </p:sp>
      <p:pic>
        <p:nvPicPr>
          <p:cNvPr id="2097161" name="Picture 2097160"/>
          <p:cNvPicPr>
            <a:picLocks/>
          </p:cNvPicPr>
          <p:nvPr/>
        </p:nvPicPr>
        <p:blipFill>
          <a:blip r:embed="rId2"/>
          <a:stretch>
            <a:fillRect/>
          </a:stretch>
        </p:blipFill>
        <p:spPr>
          <a:xfrm>
            <a:off x="1" y="2259207"/>
            <a:ext cx="12192000" cy="439737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extBox 1048658"/>
          <p:cNvSpPr txBox="1"/>
          <p:nvPr/>
        </p:nvSpPr>
        <p:spPr>
          <a:xfrm>
            <a:off x="1731712" y="189735"/>
            <a:ext cx="8041915" cy="1015663"/>
          </a:xfrm>
          <a:prstGeom prst="rect">
            <a:avLst/>
          </a:prstGeom>
        </p:spPr>
        <p:txBody>
          <a:bodyPr wrap="square" rtlCol="0">
            <a:spAutoFit/>
          </a:bodyPr>
          <a:lstStyle/>
          <a:p>
            <a:r>
              <a:rPr lang="en-US" sz="2000" b="1">
                <a:solidFill>
                  <a:srgbClr val="FF0000"/>
                </a:solidFill>
                <a:latin typeface="Times New Roman"/>
                <a:ea typeface="Calibri"/>
                <a:cs typeface="Times New Roman"/>
              </a:rPr>
              <a:t>2 .Services page: </a:t>
            </a:r>
            <a:r>
              <a:rPr lang="en-US" sz="2000">
                <a:solidFill>
                  <a:srgbClr val="000000"/>
                </a:solidFill>
                <a:latin typeface="Times New Roman"/>
                <a:ea typeface="Calibri"/>
                <a:cs typeface="Times New Roman"/>
              </a:rPr>
              <a:t>which shows the free and busy locations when owner’s car clicks the Entry button. and shows the time taken and the money to be paid when car’s owner clicks the Exit button.</a:t>
            </a:r>
          </a:p>
        </p:txBody>
      </p:sp>
      <p:pic>
        <p:nvPicPr>
          <p:cNvPr id="2097162" name="Picture 2097161"/>
          <p:cNvPicPr>
            <a:picLocks/>
          </p:cNvPicPr>
          <p:nvPr/>
        </p:nvPicPr>
        <p:blipFill>
          <a:blip r:embed="rId2"/>
          <a:stretch>
            <a:fillRect/>
          </a:stretch>
        </p:blipFill>
        <p:spPr>
          <a:xfrm>
            <a:off x="1842340" y="1474942"/>
            <a:ext cx="8470637" cy="462224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TextBox 1048659"/>
          <p:cNvSpPr txBox="1"/>
          <p:nvPr/>
        </p:nvSpPr>
        <p:spPr>
          <a:xfrm>
            <a:off x="1800377" y="363688"/>
            <a:ext cx="6668598" cy="369332"/>
          </a:xfrm>
          <a:prstGeom prst="rect">
            <a:avLst/>
          </a:prstGeom>
        </p:spPr>
        <p:txBody>
          <a:bodyPr wrap="square" rtlCol="0">
            <a:spAutoFit/>
          </a:bodyPr>
          <a:lstStyle/>
          <a:p>
            <a:r>
              <a:rPr lang="en-US">
                <a:solidFill>
                  <a:srgbClr val="000000"/>
                </a:solidFill>
                <a:latin typeface="Times New Roman"/>
                <a:ea typeface="Calibri"/>
                <a:cs typeface="Times New Roman"/>
              </a:rPr>
              <a:t>when owner’s car clicks the Entry button</a:t>
            </a:r>
          </a:p>
        </p:txBody>
      </p:sp>
      <p:pic>
        <p:nvPicPr>
          <p:cNvPr id="2097163" name="Picture 2097162"/>
          <p:cNvPicPr>
            <a:picLocks/>
          </p:cNvPicPr>
          <p:nvPr/>
        </p:nvPicPr>
        <p:blipFill>
          <a:blip r:embed="rId2"/>
          <a:stretch>
            <a:fillRect/>
          </a:stretch>
        </p:blipFill>
        <p:spPr>
          <a:xfrm>
            <a:off x="1800377" y="721829"/>
            <a:ext cx="8484808" cy="468939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extBox 1048662"/>
          <p:cNvSpPr txBox="1"/>
          <p:nvPr/>
        </p:nvSpPr>
        <p:spPr>
          <a:xfrm>
            <a:off x="1759178" y="304341"/>
            <a:ext cx="6961572" cy="523220"/>
          </a:xfrm>
          <a:prstGeom prst="rect">
            <a:avLst/>
          </a:prstGeom>
        </p:spPr>
        <p:txBody>
          <a:bodyPr wrap="square" rtlCol="0">
            <a:spAutoFit/>
          </a:bodyPr>
          <a:lstStyle/>
          <a:p>
            <a:r>
              <a:rPr lang="en-US" sz="2800">
                <a:solidFill>
                  <a:srgbClr val="FF0000"/>
                </a:solidFill>
                <a:latin typeface="Times New Roman"/>
                <a:ea typeface="Calibri"/>
                <a:cs typeface="Times New Roman"/>
              </a:rPr>
              <a:t>3.Help page:</a:t>
            </a:r>
            <a:endParaRPr lang="en-US">
              <a:solidFill>
                <a:srgbClr val="FF0000"/>
              </a:solidFill>
              <a:latin typeface="Times New Roman"/>
              <a:ea typeface="Calibri"/>
              <a:cs typeface="Times New Roman"/>
            </a:endParaRPr>
          </a:p>
        </p:txBody>
      </p:sp>
      <p:pic>
        <p:nvPicPr>
          <p:cNvPr id="2097165" name="Picture 2097164"/>
          <p:cNvPicPr>
            <a:picLocks/>
          </p:cNvPicPr>
          <p:nvPr/>
        </p:nvPicPr>
        <p:blipFill>
          <a:blip r:embed="rId2"/>
          <a:stretch>
            <a:fillRect/>
          </a:stretch>
        </p:blipFill>
        <p:spPr>
          <a:xfrm>
            <a:off x="1839863" y="889635"/>
            <a:ext cx="8405024" cy="516342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TextBox 1048663"/>
          <p:cNvSpPr txBox="1"/>
          <p:nvPr/>
        </p:nvSpPr>
        <p:spPr>
          <a:xfrm>
            <a:off x="1704245" y="338753"/>
            <a:ext cx="6596402" cy="461665"/>
          </a:xfrm>
          <a:prstGeom prst="rect">
            <a:avLst/>
          </a:prstGeom>
        </p:spPr>
        <p:txBody>
          <a:bodyPr wrap="square" rtlCol="0">
            <a:spAutoFit/>
          </a:bodyPr>
          <a:lstStyle/>
          <a:p>
            <a:r>
              <a:rPr lang="en-US" sz="2400" b="1">
                <a:solidFill>
                  <a:srgbClr val="FF0000"/>
                </a:solidFill>
                <a:latin typeface="Times New Roman"/>
                <a:ea typeface="Calibri"/>
                <a:cs typeface="Times New Roman"/>
              </a:rPr>
              <a:t>4. Contact page:</a:t>
            </a:r>
            <a:endParaRPr lang="en-US" sz="2000" b="1">
              <a:solidFill>
                <a:srgbClr val="FF0000"/>
              </a:solidFill>
              <a:latin typeface="Times New Roman"/>
              <a:ea typeface="Calibri"/>
              <a:cs typeface="Times New Roman"/>
            </a:endParaRPr>
          </a:p>
        </p:txBody>
      </p:sp>
      <p:pic>
        <p:nvPicPr>
          <p:cNvPr id="2097166" name="Picture 2097165"/>
          <p:cNvPicPr>
            <a:picLocks/>
          </p:cNvPicPr>
          <p:nvPr/>
        </p:nvPicPr>
        <p:blipFill>
          <a:blip r:embed="rId2"/>
          <a:stretch>
            <a:fillRect/>
          </a:stretch>
        </p:blipFill>
        <p:spPr>
          <a:xfrm>
            <a:off x="1807817" y="1129613"/>
            <a:ext cx="8452764" cy="513894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919536" y="332656"/>
            <a:ext cx="8229600" cy="850106"/>
          </a:xfrm>
          <a:noFill/>
          <a:ln>
            <a:noFill/>
          </a:ln>
        </p:spPr>
        <p:txBody>
          <a:bodyPr>
            <a:normAutofit fontScale="90000"/>
          </a:bodyPr>
          <a:lstStyle/>
          <a:p>
            <a:pPr algn="l"/>
            <a:br>
              <a:rPr lang="en-GB" sz="3600" b="1" dirty="0">
                <a:solidFill>
                  <a:srgbClr val="FF0000"/>
                </a:solidFill>
                <a:latin typeface="Times New Roman" panose="02020603050405020304" pitchFamily="18" charset="0"/>
                <a:cs typeface="Times New Roman" panose="02020603050405020304" pitchFamily="18" charset="0"/>
              </a:rPr>
            </a:br>
            <a:r>
              <a:rPr lang="en-GB" sz="3600" b="1" dirty="0">
                <a:solidFill>
                  <a:srgbClr val="FF0000"/>
                </a:solidFill>
                <a:latin typeface="Times New Roman" panose="02020603050405020304" pitchFamily="18" charset="0"/>
                <a:cs typeface="Times New Roman" panose="02020603050405020304" pitchFamily="18" charset="0"/>
              </a:rPr>
              <a:t>Future Work</a:t>
            </a:r>
          </a:p>
        </p:txBody>
      </p:sp>
      <p:sp>
        <p:nvSpPr>
          <p:cNvPr id="3" name="عنصر نائب للمحتوى 2"/>
          <p:cNvSpPr>
            <a:spLocks noGrp="1"/>
          </p:cNvSpPr>
          <p:nvPr>
            <p:ph idx="1"/>
          </p:nvPr>
        </p:nvSpPr>
        <p:spPr>
          <a:xfrm>
            <a:off x="1004341" y="1124745"/>
            <a:ext cx="9206459" cy="5001419"/>
          </a:xfrm>
        </p:spPr>
        <p:txBody>
          <a:bodyPr>
            <a:normAutofit/>
          </a:bodyPr>
          <a:lstStyle/>
          <a:p>
            <a:pPr marL="0" indent="0">
              <a:buNone/>
            </a:pPr>
            <a:endParaRPr lang="en-GB" sz="2400" dirty="0">
              <a:latin typeface="Times New Roman" pitchFamily="18" charset="0"/>
              <a:cs typeface="Times New Roman" pitchFamily="18" charset="0"/>
            </a:endParaRPr>
          </a:p>
          <a:p>
            <a:pPr marL="0" indent="0">
              <a:buNone/>
            </a:pPr>
            <a:r>
              <a:rPr lang="en-GB" sz="2400" dirty="0">
                <a:latin typeface="Times New Roman" pitchFamily="18" charset="0"/>
                <a:cs typeface="Times New Roman" pitchFamily="18" charset="0"/>
              </a:rPr>
              <a:t>Finally, and after we explained in details what is the idea and implementation of the project are, we would like to assure the importance of smart garages.</a:t>
            </a:r>
          </a:p>
          <a:p>
            <a:endParaRPr lang="en-GB"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There are three technologies that we can add</a:t>
            </a:r>
          </a:p>
          <a:p>
            <a:pPr marL="0" indent="0">
              <a:buNone/>
            </a:pPr>
            <a:r>
              <a:rPr lang="en-US" sz="2400" dirty="0">
                <a:solidFill>
                  <a:srgbClr val="FF0000"/>
                </a:solidFill>
                <a:latin typeface="Times New Roman" pitchFamily="18" charset="0"/>
                <a:cs typeface="Times New Roman" pitchFamily="18" charset="0"/>
              </a:rPr>
              <a:t>1) Accurate Data</a:t>
            </a:r>
          </a:p>
          <a:p>
            <a:pPr marL="0" indent="0">
              <a:buNone/>
            </a:pPr>
            <a:r>
              <a:rPr lang="en-US" sz="2400" dirty="0">
                <a:solidFill>
                  <a:srgbClr val="FF0000"/>
                </a:solidFill>
                <a:latin typeface="Times New Roman" pitchFamily="18" charset="0"/>
                <a:cs typeface="Times New Roman" pitchFamily="18" charset="0"/>
              </a:rPr>
              <a:t>2) External payment system</a:t>
            </a:r>
          </a:p>
          <a:p>
            <a:pPr marL="0" indent="0">
              <a:buNone/>
            </a:pPr>
            <a:r>
              <a:rPr lang="en-US" sz="2400" dirty="0">
                <a:solidFill>
                  <a:srgbClr val="FF0000"/>
                </a:solidFill>
                <a:latin typeface="Times New Roman" pitchFamily="18" charset="0"/>
                <a:cs typeface="Times New Roman" pitchFamily="18" charset="0"/>
              </a:rPr>
              <a:t>3) 3D hologram</a:t>
            </a:r>
          </a:p>
          <a:p>
            <a:endParaRPr lang="en-GB" sz="2400" dirty="0"/>
          </a:p>
        </p:txBody>
      </p:sp>
    </p:spTree>
    <p:extLst>
      <p:ext uri="{BB962C8B-B14F-4D97-AF65-F5344CB8AC3E}">
        <p14:creationId xmlns:p14="http://schemas.microsoft.com/office/powerpoint/2010/main" val="3463316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normAutofit/>
          </a:bodyPr>
          <a:lstStyle/>
          <a:p>
            <a:r>
              <a:rPr lang="en-US"/>
              <a:t>1.5</a:t>
            </a:r>
            <a:r>
              <a:rPr lang="en-US" b="1"/>
              <a:t>:</a:t>
            </a:r>
            <a:r>
              <a:rPr lang="en-US" b="1">
                <a:solidFill>
                  <a:srgbClr val="92D050"/>
                </a:solidFill>
              </a:rPr>
              <a:t>Project descriotion:</a:t>
            </a:r>
          </a:p>
        </p:txBody>
      </p:sp>
      <p:sp>
        <p:nvSpPr>
          <p:cNvPr id="3" name="عنصر نائب للمحتوى 2"/>
          <p:cNvSpPr>
            <a:spLocks noGrp="1"/>
          </p:cNvSpPr>
          <p:nvPr>
            <p:ph sz="half" idx="1"/>
          </p:nvPr>
        </p:nvSpPr>
        <p:spPr/>
        <p:txBody>
          <a:bodyPr>
            <a:normAutofit/>
          </a:bodyPr>
          <a:lstStyle/>
          <a:p>
            <a:endParaRPr lang="en-GB" sz="7600" b="1" dirty="0">
              <a:solidFill>
                <a:schemeClr val="accent3"/>
              </a:solidFill>
            </a:endParaRPr>
          </a:p>
          <a:p>
            <a:endParaRPr lang="en-GB" dirty="0"/>
          </a:p>
        </p:txBody>
      </p:sp>
      <p:pic>
        <p:nvPicPr>
          <p:cNvPr id="5"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0" y="0"/>
            <a:ext cx="12192000" cy="7076049"/>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713</TotalTime>
  <Words>2301</Words>
  <Application>Microsoft Office PowerPoint</Application>
  <PresentationFormat>Widescreen</PresentationFormat>
  <Paragraphs>308</Paragraphs>
  <Slides>85</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6" baseType="lpstr">
      <vt:lpstr>Algerian</vt:lpstr>
      <vt:lpstr>Arial</vt:lpstr>
      <vt:lpstr>Calibri</vt:lpstr>
      <vt:lpstr>Gill Sans MT</vt:lpstr>
      <vt:lpstr>IBM Plex Sans</vt:lpstr>
      <vt:lpstr>Palatino Linotype</vt:lpstr>
      <vt:lpstr>Source Sans Pro Black</vt:lpstr>
      <vt:lpstr>Times New Roman</vt:lpstr>
      <vt:lpstr>Wingdings</vt:lpstr>
      <vt:lpstr>Parcel</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1.5:Project descriotion:</vt:lpstr>
      <vt:lpstr>Plate detection and recognition</vt:lpstr>
      <vt:lpstr>PowerPoint Presentation</vt:lpstr>
      <vt:lpstr>Ai part</vt:lpstr>
      <vt:lpstr>PowerPoint Presentation</vt:lpstr>
      <vt:lpstr>Algorithm we used:</vt:lpstr>
      <vt:lpstr>Hardware of ticketless parking:</vt:lpstr>
      <vt:lpstr>PowerPoint Presentation</vt:lpstr>
      <vt:lpstr>PowerPoint Presentation</vt:lpstr>
      <vt:lpstr>flow chart of plate detection </vt:lpstr>
      <vt:lpstr>PowerPoint Presentation</vt:lpstr>
      <vt:lpstr>flow chart of plate recognition</vt:lpstr>
      <vt:lpstr>PowerPoint Presentation</vt:lpstr>
      <vt:lpstr>OUTPUT:</vt:lpstr>
      <vt:lpstr>PowerPoint Presentation</vt:lpstr>
      <vt:lpstr>Overall look :</vt:lpstr>
      <vt:lpstr>PowerPoint Presentation</vt:lpstr>
      <vt:lpstr>PowerPoint Presentation</vt:lpstr>
      <vt:lpstr>Web services </vt:lpstr>
      <vt:lpstr>Background</vt:lpstr>
      <vt:lpstr> Communication Protocols</vt:lpstr>
      <vt:lpstr>     Block diagram for the web application</vt:lpstr>
      <vt:lpstr>PowerPoint Presentation</vt:lpstr>
      <vt:lpstr>                 Backend Implementation</vt:lpstr>
      <vt:lpstr>                  Backend Implementation</vt:lpstr>
      <vt:lpstr>PowerPoint Presentation</vt:lpstr>
      <vt:lpstr>                      Backend Implementation </vt:lpstr>
      <vt:lpstr>PowerPoint Presentation</vt:lpstr>
      <vt:lpstr>                     Frontend Development</vt:lpstr>
      <vt:lpstr>               Frontend implementation</vt:lpstr>
      <vt:lpstr>PowerPoint Presentation</vt:lpstr>
      <vt:lpstr>PowerPoint Presentation</vt:lpstr>
      <vt:lpstr>PowerPoint Presentation</vt:lpstr>
      <vt:lpstr>PowerPoint Presentation</vt:lpstr>
      <vt:lpstr>                   Frontend implementation</vt:lpstr>
      <vt:lpstr>PowerPoint Presentation</vt:lpstr>
      <vt:lpstr>             Frontend implementation</vt:lpstr>
      <vt:lpstr>PowerPoint Presentation</vt:lpstr>
      <vt:lpstr>when car owner clicks the Exit button</vt:lpstr>
      <vt:lpstr>PowerPoint Presentation</vt:lpstr>
      <vt:lpstr>PowerPoint Presentation</vt:lpstr>
      <vt:lpstr>PowerPoint Presentation</vt:lpstr>
      <vt:lpstr>PowerPoint Presentation</vt:lpstr>
      <vt:lpstr>System main component</vt:lpstr>
      <vt:lpstr>ESP32</vt:lpstr>
      <vt:lpstr>HC-SR04</vt:lpstr>
      <vt:lpstr>HOW  It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Network?</vt:lpstr>
      <vt:lpstr>PowerPoint Presentation</vt:lpstr>
      <vt:lpstr>How data upload to the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30</cp:revision>
  <dcterms:created xsi:type="dcterms:W3CDTF">2022-07-16T10:00:38Z</dcterms:created>
  <dcterms:modified xsi:type="dcterms:W3CDTF">2022-07-18T06:21:32Z</dcterms:modified>
</cp:coreProperties>
</file>